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2" r:id="rId6"/>
    <p:sldId id="257" r:id="rId7"/>
    <p:sldId id="258" r:id="rId8"/>
    <p:sldId id="259" r:id="rId9"/>
    <p:sldId id="261" r:id="rId10"/>
    <p:sldId id="260" r:id="rId11"/>
    <p:sldId id="274" r:id="rId12"/>
    <p:sldId id="263" r:id="rId13"/>
    <p:sldId id="264" r:id="rId14"/>
    <p:sldId id="279" r:id="rId15"/>
    <p:sldId id="280" r:id="rId16"/>
    <p:sldId id="273" r:id="rId17"/>
    <p:sldId id="278" r:id="rId18"/>
    <p:sldId id="276" r:id="rId19"/>
    <p:sldId id="3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3494"/>
    <a:srgbClr val="9900CC"/>
    <a:srgbClr val="699E44"/>
    <a:srgbClr val="80C535"/>
    <a:srgbClr val="E6CDFF"/>
    <a:srgbClr val="9933FF"/>
    <a:srgbClr val="9966FF"/>
    <a:srgbClr val="CC99FF"/>
    <a:srgbClr val="3487BA"/>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C95B3-52ED-460E-9FBA-FC305D27F50F}" v="40" dt="2021-01-11T18:44:39.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704" autoAdjust="0"/>
  </p:normalViewPr>
  <p:slideViewPr>
    <p:cSldViewPr snapToGrid="0">
      <p:cViewPr varScale="1">
        <p:scale>
          <a:sx n="50" d="100"/>
          <a:sy n="50" d="100"/>
        </p:scale>
        <p:origin x="8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6251F-F5A7-4498-9853-121788AE5E40}" type="datetimeFigureOut">
              <a:rPr lang="en-US" smtClean="0"/>
              <a:t>10/26/2022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A3A8C-A994-47C4-B43A-6179200A8AA8}" type="slidenum">
              <a:rPr lang="en-US" smtClean="0"/>
              <a:t>‹#›</a:t>
            </a:fld>
            <a:endParaRPr lang="en-US" dirty="0"/>
          </a:p>
        </p:txBody>
      </p:sp>
    </p:spTree>
    <p:extLst>
      <p:ext uri="{BB962C8B-B14F-4D97-AF65-F5344CB8AC3E}">
        <p14:creationId xmlns:p14="http://schemas.microsoft.com/office/powerpoint/2010/main" val="144587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3A3A8C-A994-47C4-B43A-6179200A8AA8}" type="slidenum">
              <a:rPr lang="en-US" smtClean="0"/>
              <a:t>1</a:t>
            </a:fld>
            <a:endParaRPr lang="en-US" dirty="0"/>
          </a:p>
        </p:txBody>
      </p:sp>
    </p:spTree>
    <p:extLst>
      <p:ext uri="{BB962C8B-B14F-4D97-AF65-F5344CB8AC3E}">
        <p14:creationId xmlns:p14="http://schemas.microsoft.com/office/powerpoint/2010/main" val="60026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have epilepsy are just like everyone else, but sometimes they might have a seizure. You can’t tell from the outside if someone has epilepsy. Many people have epilepsy. It is a very common medical disorder. </a:t>
            </a:r>
          </a:p>
          <a:p>
            <a:pPr marL="171450" indent="-171450">
              <a:buFont typeface="Arial" panose="020B0604020202020204" pitchFamily="34" charset="0"/>
              <a:buChar char="•"/>
            </a:pPr>
            <a:r>
              <a:rPr lang="en-US" dirty="0"/>
              <a:t>Read text from slide</a:t>
            </a:r>
          </a:p>
        </p:txBody>
      </p:sp>
      <p:sp>
        <p:nvSpPr>
          <p:cNvPr id="4" name="Slide Number Placeholder 3"/>
          <p:cNvSpPr>
            <a:spLocks noGrp="1"/>
          </p:cNvSpPr>
          <p:nvPr>
            <p:ph type="sldNum" sz="quarter" idx="5"/>
          </p:nvPr>
        </p:nvSpPr>
        <p:spPr/>
        <p:txBody>
          <a:bodyPr/>
          <a:lstStyle/>
          <a:p>
            <a:fld id="{873A3A8C-A994-47C4-B43A-6179200A8AA8}" type="slidenum">
              <a:rPr lang="en-US" smtClean="0"/>
              <a:t>10</a:t>
            </a:fld>
            <a:endParaRPr lang="en-US" dirty="0"/>
          </a:p>
        </p:txBody>
      </p:sp>
    </p:spTree>
    <p:extLst>
      <p:ext uri="{BB962C8B-B14F-4D97-AF65-F5344CB8AC3E}">
        <p14:creationId xmlns:p14="http://schemas.microsoft.com/office/powerpoint/2010/main" val="3376212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like with other medical problems, there are health care teams who help people with epilepsy. Doctors and nurses help people with epilepsy. </a:t>
            </a:r>
          </a:p>
          <a:p>
            <a:pPr marL="171450" indent="-171450">
              <a:buFont typeface="Arial" panose="020B0604020202020204" pitchFamily="34" charset="0"/>
              <a:buChar char="•"/>
            </a:pPr>
            <a:r>
              <a:rPr lang="en-US" dirty="0"/>
              <a:t>They can treat people with medicines that stop seizures. Some people will also have a special medical diet to follow that helps to stop seizures. </a:t>
            </a:r>
          </a:p>
          <a:p>
            <a:pPr marL="171450" indent="-171450">
              <a:buFont typeface="Arial" panose="020B0604020202020204" pitchFamily="34" charset="0"/>
              <a:buChar char="•"/>
            </a:pPr>
            <a:r>
              <a:rPr lang="en-US" dirty="0"/>
              <a:t>Sometimes, a person might have surgery to stop seizures. </a:t>
            </a:r>
          </a:p>
          <a:p>
            <a:pPr marL="171450" indent="-171450">
              <a:buFont typeface="Arial" panose="020B0604020202020204" pitchFamily="34" charset="0"/>
              <a:buChar char="•"/>
            </a:pPr>
            <a:r>
              <a:rPr lang="en-US" dirty="0"/>
              <a:t>There are many different kinds of treatments for epilepsy. </a:t>
            </a:r>
          </a:p>
        </p:txBody>
      </p:sp>
      <p:sp>
        <p:nvSpPr>
          <p:cNvPr id="4" name="Slide Number Placeholder 3"/>
          <p:cNvSpPr>
            <a:spLocks noGrp="1"/>
          </p:cNvSpPr>
          <p:nvPr>
            <p:ph type="sldNum" sz="quarter" idx="5"/>
          </p:nvPr>
        </p:nvSpPr>
        <p:spPr/>
        <p:txBody>
          <a:bodyPr/>
          <a:lstStyle/>
          <a:p>
            <a:fld id="{873A3A8C-A994-47C4-B43A-6179200A8AA8}" type="slidenum">
              <a:rPr lang="en-US" smtClean="0"/>
              <a:t>11</a:t>
            </a:fld>
            <a:endParaRPr lang="en-US" dirty="0"/>
          </a:p>
        </p:txBody>
      </p:sp>
    </p:spTree>
    <p:extLst>
      <p:ext uri="{BB962C8B-B14F-4D97-AF65-F5344CB8AC3E}">
        <p14:creationId xmlns:p14="http://schemas.microsoft.com/office/powerpoint/2010/main" val="4282388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Everyone can help if a friend has a seizure</a:t>
            </a:r>
            <a:r>
              <a:rPr lang="en-US" i="0" dirty="0"/>
              <a:t>.  Don’t worry, you won’t get hurt helping someone with a seizure. </a:t>
            </a:r>
          </a:p>
          <a:p>
            <a:pPr marL="171450" indent="-171450">
              <a:buFont typeface="Arial" panose="020B0604020202020204" pitchFamily="34" charset="0"/>
              <a:buChar char="•"/>
            </a:pPr>
            <a:r>
              <a:rPr lang="en-US" dirty="0"/>
              <a:t>Read from slide</a:t>
            </a:r>
          </a:p>
          <a:p>
            <a:pPr marL="171450" indent="-171450">
              <a:buFont typeface="Arial" panose="020B0604020202020204" pitchFamily="34" charset="0"/>
              <a:buChar char="•"/>
            </a:pPr>
            <a:r>
              <a:rPr lang="en-US" dirty="0"/>
              <a:t>It can feel uncomfortable to see your friend have a seizure, but try not to worry, stay with your friend, make sure an adult is called for help, and your friend will be okay. Sometimes a person feels tired after a seizure, or a bit confused, but after a bit of time, they are back to their usual self.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73A3A8C-A994-47C4-B43A-6179200A8AA8}" type="slidenum">
              <a:rPr lang="en-US" smtClean="0"/>
              <a:t>12</a:t>
            </a:fld>
            <a:endParaRPr lang="en-US" dirty="0"/>
          </a:p>
        </p:txBody>
      </p:sp>
    </p:spTree>
    <p:extLst>
      <p:ext uri="{BB962C8B-B14F-4D97-AF65-F5344CB8AC3E}">
        <p14:creationId xmlns:p14="http://schemas.microsoft.com/office/powerpoint/2010/main" val="1573557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Anyone can have epilepsy, even important people and famous people can have epilepsy. People with all kinds of different jobs can have epilepsy. Authors, professional athletes, artists, actors, musicians, teachers, world leaders. Remember, anyone can have epilepsy. </a:t>
            </a:r>
          </a:p>
        </p:txBody>
      </p:sp>
      <p:sp>
        <p:nvSpPr>
          <p:cNvPr id="4" name="Slide Number Placeholder 3"/>
          <p:cNvSpPr>
            <a:spLocks noGrp="1"/>
          </p:cNvSpPr>
          <p:nvPr>
            <p:ph type="sldNum" sz="quarter" idx="5"/>
          </p:nvPr>
        </p:nvSpPr>
        <p:spPr/>
        <p:txBody>
          <a:bodyPr/>
          <a:lstStyle/>
          <a:p>
            <a:fld id="{873A3A8C-A994-47C4-B43A-6179200A8AA8}" type="slidenum">
              <a:rPr lang="en-US" smtClean="0"/>
              <a:t>13</a:t>
            </a:fld>
            <a:endParaRPr lang="en-US" dirty="0"/>
          </a:p>
        </p:txBody>
      </p:sp>
    </p:spTree>
    <p:extLst>
      <p:ext uri="{BB962C8B-B14F-4D97-AF65-F5344CB8AC3E}">
        <p14:creationId xmlns:p14="http://schemas.microsoft.com/office/powerpoint/2010/main" val="3287446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might not know, but some people have seizure dogs that can help them if they have a seizure. </a:t>
            </a:r>
          </a:p>
          <a:p>
            <a:pPr marL="171450" indent="-171450">
              <a:buFont typeface="Arial" panose="020B0604020202020204" pitchFamily="34" charset="0"/>
              <a:buChar char="•"/>
            </a:pPr>
            <a:r>
              <a:rPr lang="en-US" dirty="0"/>
              <a:t>These dogs have special training to help a person who has epilepsy.</a:t>
            </a:r>
          </a:p>
          <a:p>
            <a:pPr marL="171450" indent="-171450">
              <a:buFont typeface="Arial" panose="020B0604020202020204" pitchFamily="34" charset="0"/>
              <a:buChar char="•"/>
            </a:pPr>
            <a:r>
              <a:rPr lang="en-US" dirty="0"/>
              <a:t>They can help by barking to let others know a seizure has happened or learning to press an alarm button.</a:t>
            </a:r>
          </a:p>
          <a:p>
            <a:pPr marL="171450" indent="-171450">
              <a:buFont typeface="Arial" panose="020B0604020202020204" pitchFamily="34" charset="0"/>
              <a:buChar char="•"/>
            </a:pPr>
            <a:r>
              <a:rPr lang="en-US" dirty="0"/>
              <a:t>These dogs know to stay with a person until help arrives and to be a good companion.</a:t>
            </a:r>
          </a:p>
          <a:p>
            <a:pPr marL="171450" indent="-171450">
              <a:buFont typeface="Arial" panose="020B0604020202020204" pitchFamily="34" charset="0"/>
              <a:buChar char="•"/>
            </a:pPr>
            <a:r>
              <a:rPr lang="en-US" dirty="0"/>
              <a:t>Dogs can sometimes have seizures too, and a veterinarian can help to treat their seizures.</a:t>
            </a:r>
          </a:p>
        </p:txBody>
      </p:sp>
      <p:sp>
        <p:nvSpPr>
          <p:cNvPr id="4" name="Slide Number Placeholder 3"/>
          <p:cNvSpPr>
            <a:spLocks noGrp="1"/>
          </p:cNvSpPr>
          <p:nvPr>
            <p:ph type="sldNum" sz="quarter" idx="5"/>
          </p:nvPr>
        </p:nvSpPr>
        <p:spPr/>
        <p:txBody>
          <a:bodyPr/>
          <a:lstStyle/>
          <a:p>
            <a:fld id="{873A3A8C-A994-47C4-B43A-6179200A8AA8}" type="slidenum">
              <a:rPr lang="en-US" smtClean="0"/>
              <a:t>14</a:t>
            </a:fld>
            <a:endParaRPr lang="en-US" dirty="0"/>
          </a:p>
        </p:txBody>
      </p:sp>
    </p:spTree>
    <p:extLst>
      <p:ext uri="{BB962C8B-B14F-4D97-AF65-F5344CB8AC3E}">
        <p14:creationId xmlns:p14="http://schemas.microsoft.com/office/powerpoint/2010/main" val="3828421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paying attention today and learning about seizures and epilepsy. There are a few important things we want you to remember, </a:t>
            </a:r>
          </a:p>
          <a:p>
            <a:pPr marL="171450" indent="-171450">
              <a:buFont typeface="Arial" panose="020B0604020202020204" pitchFamily="34" charset="0"/>
              <a:buChar char="•"/>
            </a:pPr>
            <a:r>
              <a:rPr lang="en-US" dirty="0"/>
              <a:t>Anyone can have a seizure, and anyone can have epilepsy.</a:t>
            </a:r>
          </a:p>
          <a:p>
            <a:pPr marL="171450" indent="-171450">
              <a:buFont typeface="Arial" panose="020B0604020202020204" pitchFamily="34" charset="0"/>
              <a:buChar char="•"/>
            </a:pPr>
            <a:r>
              <a:rPr lang="en-US" dirty="0"/>
              <a:t>If you think someone is having a seizure, always let a grown up know.</a:t>
            </a:r>
          </a:p>
          <a:p>
            <a:pPr marL="171450" indent="-171450">
              <a:buFont typeface="Arial" panose="020B0604020202020204" pitchFamily="34" charset="0"/>
              <a:buChar char="•"/>
            </a:pPr>
            <a:r>
              <a:rPr lang="en-US" dirty="0"/>
              <a:t>Remember to be a good friend, that means being kind and considerate.</a:t>
            </a:r>
          </a:p>
          <a:p>
            <a:pPr marL="171450" indent="-171450">
              <a:buFont typeface="Arial" panose="020B0604020202020204" pitchFamily="34" charset="0"/>
              <a:buChar char="•"/>
            </a:pPr>
            <a:r>
              <a:rPr lang="en-US" dirty="0"/>
              <a:t>Epilepsy is very common, if you have epilepsy don’t be afraid to share your story.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73A3A8C-A994-47C4-B43A-6179200A8AA8}" type="slidenum">
              <a:rPr lang="en-US" smtClean="0"/>
              <a:t>15</a:t>
            </a:fld>
            <a:endParaRPr lang="en-US" dirty="0"/>
          </a:p>
        </p:txBody>
      </p:sp>
    </p:spTree>
    <p:extLst>
      <p:ext uri="{BB962C8B-B14F-4D97-AF65-F5344CB8AC3E}">
        <p14:creationId xmlns:p14="http://schemas.microsoft.com/office/powerpoint/2010/main" val="162372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latin typeface="+mn-lt"/>
                <a:ea typeface="+mn-ea"/>
                <a:cs typeface="+mn-cs"/>
              </a:rPr>
              <a:t>Thank you for listening to my presentation. </a:t>
            </a:r>
          </a:p>
          <a:p>
            <a:pPr marL="171450" lvl="0" indent="-171450">
              <a:buFont typeface="Arial" panose="020B0604020202020204" pitchFamily="34" charset="0"/>
              <a:buChar char="•"/>
            </a:pPr>
            <a:r>
              <a:rPr lang="en-US" sz="1200" kern="1200" dirty="0">
                <a:solidFill>
                  <a:schemeClr val="tx1"/>
                </a:solidFill>
                <a:latin typeface="+mn-lt"/>
                <a:ea typeface="+mn-ea"/>
                <a:cs typeface="+mn-cs"/>
              </a:rPr>
              <a:t>Are there any questions I can answer?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73A3A8C-A994-47C4-B43A-6179200A8AA8}" type="slidenum">
              <a:rPr lang="en-US" smtClean="0"/>
              <a:t>16</a:t>
            </a:fld>
            <a:endParaRPr lang="en-US" dirty="0"/>
          </a:p>
        </p:txBody>
      </p:sp>
    </p:spTree>
    <p:extLst>
      <p:ext uri="{BB962C8B-B14F-4D97-AF65-F5344CB8AC3E}">
        <p14:creationId xmlns:p14="http://schemas.microsoft.com/office/powerpoint/2010/main" val="333047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Read brain facts from slide.</a:t>
            </a:r>
          </a:p>
        </p:txBody>
      </p:sp>
      <p:sp>
        <p:nvSpPr>
          <p:cNvPr id="4" name="Slide Number Placeholder 3"/>
          <p:cNvSpPr>
            <a:spLocks noGrp="1"/>
          </p:cNvSpPr>
          <p:nvPr>
            <p:ph type="sldNum" sz="quarter" idx="5"/>
          </p:nvPr>
        </p:nvSpPr>
        <p:spPr/>
        <p:txBody>
          <a:bodyPr/>
          <a:lstStyle/>
          <a:p>
            <a:fld id="{873A3A8C-A994-47C4-B43A-6179200A8AA8}" type="slidenum">
              <a:rPr lang="en-US" smtClean="0"/>
              <a:t>2</a:t>
            </a:fld>
            <a:endParaRPr lang="en-US" dirty="0"/>
          </a:p>
        </p:txBody>
      </p:sp>
    </p:spTree>
    <p:extLst>
      <p:ext uri="{BB962C8B-B14F-4D97-AF65-F5344CB8AC3E}">
        <p14:creationId xmlns:p14="http://schemas.microsoft.com/office/powerpoint/2010/main" val="345458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human body is made up of different kinds of cells. The cells in the brain are called neurons, and you can see a picture of a neuron here on this slide. </a:t>
            </a:r>
          </a:p>
          <a:p>
            <a:pPr marL="171450" indent="-171450">
              <a:buFont typeface="Arial" panose="020B0604020202020204" pitchFamily="34" charset="0"/>
              <a:buChar char="•"/>
            </a:pPr>
            <a:r>
              <a:rPr lang="en-US" dirty="0"/>
              <a:t>Just like you communicate with your friends and your family by talking, the cells in your brain, called neurons, communicate with one another.</a:t>
            </a:r>
          </a:p>
          <a:p>
            <a:pPr marL="171450" indent="-171450">
              <a:buFont typeface="Arial" panose="020B0604020202020204" pitchFamily="34" charset="0"/>
              <a:buChar char="•"/>
            </a:pPr>
            <a:r>
              <a:rPr lang="en-US" dirty="0"/>
              <a:t>They “talk” to one another by sending and receiving electric signals.</a:t>
            </a:r>
          </a:p>
          <a:p>
            <a:pPr marL="171450" indent="-171450">
              <a:buFont typeface="Arial" panose="020B0604020202020204" pitchFamily="34" charset="0"/>
              <a:buChar char="•"/>
            </a:pPr>
            <a:r>
              <a:rPr lang="en-US" dirty="0"/>
              <a:t>These signals travel super fast .</a:t>
            </a:r>
          </a:p>
          <a:p>
            <a:pPr marL="171450" indent="-171450">
              <a:buFont typeface="Arial" panose="020B0604020202020204" pitchFamily="34" charset="0"/>
              <a:buChar char="•"/>
            </a:pPr>
            <a:r>
              <a:rPr lang="en-US" dirty="0"/>
              <a:t>This brain cell “talking” never stops, it is happening all the time, even when you sleep! </a:t>
            </a:r>
          </a:p>
        </p:txBody>
      </p:sp>
      <p:sp>
        <p:nvSpPr>
          <p:cNvPr id="4" name="Slide Number Placeholder 3"/>
          <p:cNvSpPr>
            <a:spLocks noGrp="1"/>
          </p:cNvSpPr>
          <p:nvPr>
            <p:ph type="sldNum" sz="quarter" idx="5"/>
          </p:nvPr>
        </p:nvSpPr>
        <p:spPr/>
        <p:txBody>
          <a:bodyPr/>
          <a:lstStyle/>
          <a:p>
            <a:fld id="{873A3A8C-A994-47C4-B43A-6179200A8AA8}" type="slidenum">
              <a:rPr lang="en-US" smtClean="0"/>
              <a:t>3</a:t>
            </a:fld>
            <a:endParaRPr lang="en-US" dirty="0"/>
          </a:p>
        </p:txBody>
      </p:sp>
    </p:spTree>
    <p:extLst>
      <p:ext uri="{BB962C8B-B14F-4D97-AF65-F5344CB8AC3E}">
        <p14:creationId xmlns:p14="http://schemas.microsoft.com/office/powerpoint/2010/main" val="104066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electric signals that the </a:t>
            </a:r>
            <a:r>
              <a:rPr lang="en-US"/>
              <a:t>brain cells send </a:t>
            </a:r>
            <a:r>
              <a:rPr lang="en-US" dirty="0"/>
              <a:t>help us to control many different things. </a:t>
            </a:r>
          </a:p>
          <a:p>
            <a:pPr marL="171450" indent="-171450">
              <a:buFont typeface="Arial" panose="020B0604020202020204" pitchFamily="34" charset="0"/>
              <a:buChar char="•"/>
            </a:pPr>
            <a:r>
              <a:rPr lang="en-US" dirty="0"/>
              <a:t>Electric brain signals help us to think, read, speak, listen, walk, dance, see, hear, feel hot and cold, taste salty or sweet, feel happy or sad. </a:t>
            </a:r>
          </a:p>
          <a:p>
            <a:pPr marL="171450" indent="-171450">
              <a:buFont typeface="Arial" panose="020B0604020202020204" pitchFamily="34" charset="0"/>
              <a:buChar char="•"/>
            </a:pPr>
            <a:r>
              <a:rPr lang="en-US" dirty="0"/>
              <a:t>Our brain signals also help to control important body functions like our breathing, our heart rate, our digestion, body temperature and our sleep!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73A3A8C-A994-47C4-B43A-6179200A8AA8}" type="slidenum">
              <a:rPr lang="en-US" smtClean="0"/>
              <a:t>4</a:t>
            </a:fld>
            <a:endParaRPr lang="en-US" dirty="0"/>
          </a:p>
        </p:txBody>
      </p:sp>
    </p:spTree>
    <p:extLst>
      <p:ext uri="{BB962C8B-B14F-4D97-AF65-F5344CB8AC3E}">
        <p14:creationId xmlns:p14="http://schemas.microsoft.com/office/powerpoint/2010/main" val="41427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different ways to see what the brain looks like and how it is working.</a:t>
            </a:r>
          </a:p>
          <a:p>
            <a:pPr marL="171450" indent="-171450">
              <a:buFont typeface="Arial" panose="020B0604020202020204" pitchFamily="34" charset="0"/>
              <a:buChar char="•"/>
            </a:pPr>
            <a:r>
              <a:rPr lang="en-US" dirty="0"/>
              <a:t>One way to see brain signals is with a test called an EEG – this test measures electric brain signals and records them.</a:t>
            </a:r>
          </a:p>
          <a:p>
            <a:pPr marL="171450" indent="-171450">
              <a:buFont typeface="Arial" panose="020B0604020202020204" pitchFamily="34" charset="0"/>
              <a:buChar char="•"/>
            </a:pPr>
            <a:r>
              <a:rPr lang="en-US" dirty="0"/>
              <a:t>When a person has an EEG a special health care worker will place little sticky recording pads on a person’s head; these recording pads help to measure the electric signals that are being sent in the brain. When the test is done, all the sticky pads are removed and the recording is sent to a doctor who will look at the recording of electric brain signals. This test helps the doctor to know how to best help a person. </a:t>
            </a:r>
          </a:p>
        </p:txBody>
      </p:sp>
      <p:sp>
        <p:nvSpPr>
          <p:cNvPr id="4" name="Slide Number Placeholder 3"/>
          <p:cNvSpPr>
            <a:spLocks noGrp="1"/>
          </p:cNvSpPr>
          <p:nvPr>
            <p:ph type="sldNum" sz="quarter" idx="5"/>
          </p:nvPr>
        </p:nvSpPr>
        <p:spPr/>
        <p:txBody>
          <a:bodyPr/>
          <a:lstStyle/>
          <a:p>
            <a:fld id="{873A3A8C-A994-47C4-B43A-6179200A8AA8}" type="slidenum">
              <a:rPr lang="en-US" smtClean="0"/>
              <a:t>5</a:t>
            </a:fld>
            <a:endParaRPr lang="en-US" dirty="0"/>
          </a:p>
        </p:txBody>
      </p:sp>
    </p:spTree>
    <p:extLst>
      <p:ext uri="{BB962C8B-B14F-4D97-AF65-F5344CB8AC3E}">
        <p14:creationId xmlns:p14="http://schemas.microsoft.com/office/powerpoint/2010/main" val="360763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seizure is a symptom of a brain disorder called epilepsy. There are many kinds of medical disorders that involve the brain. Epilepsy is just one of them. </a:t>
            </a:r>
          </a:p>
          <a:p>
            <a:pPr marL="171450" indent="-171450">
              <a:buFont typeface="Arial" panose="020B0604020202020204" pitchFamily="34" charset="0"/>
              <a:buChar char="•"/>
            </a:pPr>
            <a:r>
              <a:rPr lang="en-US" dirty="0"/>
              <a:t>You might have friends with other medical problems like diabetes or asthma that sometimes have symptoms. For example, a person with asthma might have trouble breathing sometimes. Seizures are a symptom of epilepsy. </a:t>
            </a:r>
          </a:p>
          <a:p>
            <a:pPr marL="171450" indent="-171450">
              <a:buFont typeface="Arial" panose="020B0604020202020204" pitchFamily="34" charset="0"/>
              <a:buChar char="•"/>
            </a:pPr>
            <a:r>
              <a:rPr lang="en-US" dirty="0"/>
              <a:t>Someone having a seizure might have a change in the way they move, feel, speak or act. Seizures can sometimes make it hard for a friend to respond to you and sometimes seizures can affect how awake a person is. </a:t>
            </a:r>
          </a:p>
        </p:txBody>
      </p:sp>
      <p:sp>
        <p:nvSpPr>
          <p:cNvPr id="4" name="Slide Number Placeholder 3"/>
          <p:cNvSpPr>
            <a:spLocks noGrp="1"/>
          </p:cNvSpPr>
          <p:nvPr>
            <p:ph type="sldNum" sz="quarter" idx="5"/>
          </p:nvPr>
        </p:nvSpPr>
        <p:spPr/>
        <p:txBody>
          <a:bodyPr/>
          <a:lstStyle/>
          <a:p>
            <a:fld id="{873A3A8C-A994-47C4-B43A-6179200A8AA8}" type="slidenum">
              <a:rPr lang="en-US" smtClean="0"/>
              <a:t>6</a:t>
            </a:fld>
            <a:endParaRPr lang="en-US" dirty="0"/>
          </a:p>
        </p:txBody>
      </p:sp>
    </p:spTree>
    <p:extLst>
      <p:ext uri="{BB962C8B-B14F-4D97-AF65-F5344CB8AC3E}">
        <p14:creationId xmlns:p14="http://schemas.microsoft.com/office/powerpoint/2010/main" val="289632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Remember when we talked about how brain cells talk by sending electric signals. Well a seizure can happen when there are too many electric signals at the same time and get mixed up. This is like an electrical “storm” that takes place for a short time in the brain. </a:t>
            </a:r>
          </a:p>
          <a:p>
            <a:pPr marL="171450" indent="-171450">
              <a:buFont typeface="Arial" panose="020B0604020202020204" pitchFamily="34" charset="0"/>
              <a:buChar char="•"/>
            </a:pPr>
            <a:r>
              <a:rPr lang="en-US" dirty="0"/>
              <a:t>You might be wondering who can have a seizure? Anyone can have a seizure. One in 10 people will have a seizure during their lifetime. </a:t>
            </a:r>
          </a:p>
        </p:txBody>
      </p:sp>
      <p:sp>
        <p:nvSpPr>
          <p:cNvPr id="4" name="Slide Number Placeholder 3"/>
          <p:cNvSpPr>
            <a:spLocks noGrp="1"/>
          </p:cNvSpPr>
          <p:nvPr>
            <p:ph type="sldNum" sz="quarter" idx="5"/>
          </p:nvPr>
        </p:nvSpPr>
        <p:spPr/>
        <p:txBody>
          <a:bodyPr/>
          <a:lstStyle/>
          <a:p>
            <a:fld id="{873A3A8C-A994-47C4-B43A-6179200A8AA8}" type="slidenum">
              <a:rPr lang="en-US" smtClean="0"/>
              <a:t>7</a:t>
            </a:fld>
            <a:endParaRPr lang="en-US" dirty="0"/>
          </a:p>
        </p:txBody>
      </p:sp>
    </p:spTree>
    <p:extLst>
      <p:ext uri="{BB962C8B-B14F-4D97-AF65-F5344CB8AC3E}">
        <p14:creationId xmlns:p14="http://schemas.microsoft.com/office/powerpoint/2010/main" val="323749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should everyone know about seizures?</a:t>
            </a:r>
          </a:p>
          <a:p>
            <a:pPr marL="171450" indent="-171450">
              <a:buFont typeface="Arial" panose="020B0604020202020204" pitchFamily="34" charset="0"/>
              <a:buChar char="•"/>
            </a:pPr>
            <a:r>
              <a:rPr lang="en-US" dirty="0"/>
              <a:t>Seizures are hard to predict.</a:t>
            </a:r>
          </a:p>
          <a:p>
            <a:pPr marL="171450" indent="-171450">
              <a:buFont typeface="Arial" panose="020B0604020202020204" pitchFamily="34" charset="0"/>
              <a:buChar char="•"/>
            </a:pPr>
            <a:r>
              <a:rPr lang="en-US" dirty="0"/>
              <a:t>Most seizures are short, they last from a few seconds to a few minutes and then stop. </a:t>
            </a:r>
          </a:p>
          <a:p>
            <a:pPr marL="171450" indent="-171450">
              <a:buFont typeface="Arial" panose="020B0604020202020204" pitchFamily="34" charset="0"/>
              <a:buChar char="•"/>
            </a:pPr>
            <a:r>
              <a:rPr lang="en-US" dirty="0"/>
              <a:t>The person having the seizure cannot control what is happening </a:t>
            </a:r>
          </a:p>
          <a:p>
            <a:pPr marL="171450" indent="-171450">
              <a:buFont typeface="Arial" panose="020B0604020202020204" pitchFamily="34" charset="0"/>
              <a:buChar char="•"/>
            </a:pPr>
            <a:r>
              <a:rPr lang="en-US" dirty="0"/>
              <a:t>If you think someone is having a seizure it is VERY important that you let a grown up know right away</a:t>
            </a:r>
          </a:p>
          <a:p>
            <a:pPr marL="171450" indent="-171450">
              <a:buFont typeface="Arial" panose="020B0604020202020204" pitchFamily="34" charset="0"/>
              <a:buChar char="•"/>
            </a:pPr>
            <a:r>
              <a:rPr lang="en-US" dirty="0"/>
              <a:t>After a seizure, a person might feel sleepy and need some time to rest. Know that your friend will be okay and that they will really appreciate your being kind and a good friend to them when they come back to the classroom. </a:t>
            </a:r>
          </a:p>
          <a:p>
            <a:pPr marL="171450" indent="-171450">
              <a:buFont typeface="Arial" panose="020B0604020202020204" pitchFamily="34" charset="0"/>
              <a:buChar char="•"/>
            </a:pPr>
            <a:r>
              <a:rPr lang="en-US" dirty="0"/>
              <a:t>Seizures and epilepsy are not contagious.</a:t>
            </a:r>
          </a:p>
        </p:txBody>
      </p:sp>
      <p:sp>
        <p:nvSpPr>
          <p:cNvPr id="4" name="Slide Number Placeholder 3"/>
          <p:cNvSpPr>
            <a:spLocks noGrp="1"/>
          </p:cNvSpPr>
          <p:nvPr>
            <p:ph type="sldNum" sz="quarter" idx="5"/>
          </p:nvPr>
        </p:nvSpPr>
        <p:spPr/>
        <p:txBody>
          <a:bodyPr/>
          <a:lstStyle/>
          <a:p>
            <a:fld id="{873A3A8C-A994-47C4-B43A-6179200A8AA8}" type="slidenum">
              <a:rPr lang="en-US" smtClean="0"/>
              <a:t>8</a:t>
            </a:fld>
            <a:endParaRPr lang="en-US" dirty="0"/>
          </a:p>
        </p:txBody>
      </p:sp>
    </p:spTree>
    <p:extLst>
      <p:ext uri="{BB962C8B-B14F-4D97-AF65-F5344CB8AC3E}">
        <p14:creationId xmlns:p14="http://schemas.microsoft.com/office/powerpoint/2010/main" val="176086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slide.</a:t>
            </a:r>
          </a:p>
        </p:txBody>
      </p:sp>
      <p:sp>
        <p:nvSpPr>
          <p:cNvPr id="4" name="Slide Number Placeholder 3"/>
          <p:cNvSpPr>
            <a:spLocks noGrp="1"/>
          </p:cNvSpPr>
          <p:nvPr>
            <p:ph type="sldNum" sz="quarter" idx="5"/>
          </p:nvPr>
        </p:nvSpPr>
        <p:spPr/>
        <p:txBody>
          <a:bodyPr/>
          <a:lstStyle/>
          <a:p>
            <a:fld id="{873A3A8C-A994-47C4-B43A-6179200A8AA8}" type="slidenum">
              <a:rPr lang="en-US" smtClean="0"/>
              <a:t>9</a:t>
            </a:fld>
            <a:endParaRPr lang="en-US" dirty="0"/>
          </a:p>
        </p:txBody>
      </p:sp>
    </p:spTree>
    <p:extLst>
      <p:ext uri="{BB962C8B-B14F-4D97-AF65-F5344CB8AC3E}">
        <p14:creationId xmlns:p14="http://schemas.microsoft.com/office/powerpoint/2010/main" val="427552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1CBC-942C-4E6E-B300-31D564433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90F97-0CE4-41F4-902C-BC7F830AA7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86997-F7DD-4541-98CC-C70B1825071F}"/>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5" name="Footer Placeholder 4">
            <a:extLst>
              <a:ext uri="{FF2B5EF4-FFF2-40B4-BE49-F238E27FC236}">
                <a16:creationId xmlns:a16="http://schemas.microsoft.com/office/drawing/2014/main" id="{AFA82B51-7166-4FF7-A5F0-727F66B98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44C9B1-A0EA-48D0-9939-7B94D5348579}"/>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241015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1468-7C3E-4E8D-8FF2-AFF7BF399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E9FB0-9E91-453D-8EEB-89725A5770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C4893-FFCC-4AAC-B9FC-FA2557EE3FCC}"/>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5" name="Footer Placeholder 4">
            <a:extLst>
              <a:ext uri="{FF2B5EF4-FFF2-40B4-BE49-F238E27FC236}">
                <a16:creationId xmlns:a16="http://schemas.microsoft.com/office/drawing/2014/main" id="{65A8F0FF-8A82-4796-9B67-43A5087983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D46254-C804-4397-9F57-145EE95D7975}"/>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285910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B84DEA-C5AD-4D2F-B59F-9D55A9C870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8AE9B-1875-4897-A960-B6936BBCED0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E5897-0E9C-4BDD-9643-9A9E3652590B}"/>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5" name="Footer Placeholder 4">
            <a:extLst>
              <a:ext uri="{FF2B5EF4-FFF2-40B4-BE49-F238E27FC236}">
                <a16:creationId xmlns:a16="http://schemas.microsoft.com/office/drawing/2014/main" id="{89AD7257-838C-4961-98FC-B4C4C2EA2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F544ED-270A-476F-B46F-A98642A4B2CB}"/>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16332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7AFA-F068-4501-90FA-B1B45FDEA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D4E90-08AD-4FA0-81EE-53929CCC3A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14622-657E-4166-8623-EF2BCC46C266}"/>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5" name="Footer Placeholder 4">
            <a:extLst>
              <a:ext uri="{FF2B5EF4-FFF2-40B4-BE49-F238E27FC236}">
                <a16:creationId xmlns:a16="http://schemas.microsoft.com/office/drawing/2014/main" id="{A1AC6EBB-51F5-4C38-BDFE-9BFC3C2DEB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F1B26-8FE0-4022-8E60-F35857F53E31}"/>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269423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6D11-199E-488A-B82C-837B61146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8C6F6-8B40-4817-B6CB-1306702F3D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5A94E7-652D-4625-B7DA-AF4912FE1AA4}"/>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5" name="Footer Placeholder 4">
            <a:extLst>
              <a:ext uri="{FF2B5EF4-FFF2-40B4-BE49-F238E27FC236}">
                <a16:creationId xmlns:a16="http://schemas.microsoft.com/office/drawing/2014/main" id="{99FC19B5-46B1-4C9F-9ADC-0EA5418E4C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888175-EB06-40CD-8A39-01183454597D}"/>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194031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9903-1467-4F39-A081-8C894C1CF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05344-E8C9-4B54-85A3-D435F69DDF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856DE5-AC2A-47E5-B031-7DCF8E13C5E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580DA-01E8-438E-9976-44405EDA14D6}"/>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6" name="Footer Placeholder 5">
            <a:extLst>
              <a:ext uri="{FF2B5EF4-FFF2-40B4-BE49-F238E27FC236}">
                <a16:creationId xmlns:a16="http://schemas.microsoft.com/office/drawing/2014/main" id="{2BFA87DF-71AF-465B-9031-A32445B75E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74D407-D3E4-4F51-815E-0FA954645DFB}"/>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2783568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EE4C8-9736-4D2D-9B8F-7F98DD3E3E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F43619-F643-4557-B8C9-0B31F3425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4FDF7D-7520-4AF4-AD75-3B6790D4385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78CD07-3C8C-4F68-BBC1-BE20D7AD3E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E0F0B1-7036-4237-BE50-E1B5202E20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25174-1673-46AB-B08B-3BF04DAB883A}"/>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8" name="Footer Placeholder 7">
            <a:extLst>
              <a:ext uri="{FF2B5EF4-FFF2-40B4-BE49-F238E27FC236}">
                <a16:creationId xmlns:a16="http://schemas.microsoft.com/office/drawing/2014/main" id="{5056064C-6212-40BA-A37D-4F2D931E366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326D21-F488-4E65-AA80-1CC444E014DD}"/>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4126007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2F33-0EEC-4735-A1B2-61A8C6407D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91EA79-D042-452E-BB2F-3A3FE028C43B}"/>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4" name="Footer Placeholder 3">
            <a:extLst>
              <a:ext uri="{FF2B5EF4-FFF2-40B4-BE49-F238E27FC236}">
                <a16:creationId xmlns:a16="http://schemas.microsoft.com/office/drawing/2014/main" id="{5DAF13A1-D554-4E7D-85B0-7E8F1D3ED4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E01D2C-4716-42BA-B90A-A12FA7821FDF}"/>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1262781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345BC-28DD-46C2-9AAC-76AF2CB20778}"/>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3" name="Footer Placeholder 2">
            <a:extLst>
              <a:ext uri="{FF2B5EF4-FFF2-40B4-BE49-F238E27FC236}">
                <a16:creationId xmlns:a16="http://schemas.microsoft.com/office/drawing/2014/main" id="{0F773EAC-6C50-419E-9196-4F48ABB88B2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D9E161A-1BFA-4B7F-823D-5D86738F4358}"/>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235133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811A3-0FB1-4954-BD59-FBC2055D0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D0B079-687F-42D4-AC50-ECE1D0E642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0F0B6F-1A08-4EF9-A784-726DA4FED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1F1C27-8464-4B60-97F9-794372EDAA28}"/>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6" name="Footer Placeholder 5">
            <a:extLst>
              <a:ext uri="{FF2B5EF4-FFF2-40B4-BE49-F238E27FC236}">
                <a16:creationId xmlns:a16="http://schemas.microsoft.com/office/drawing/2014/main" id="{62DDF148-F0EE-4A99-83FD-91C11D2C06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23B1CD-C54B-42D7-BA3C-C7177B8688DE}"/>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811820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834B5-E290-4CDC-9BEE-7F5AC1975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3C21BE-E39F-482F-A767-9EADFC4346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7B4849-8272-40BA-BA44-FF7CFBCA4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9D0148-15B9-4FB3-ADB0-AD90BC88D304}"/>
              </a:ext>
            </a:extLst>
          </p:cNvPr>
          <p:cNvSpPr>
            <a:spLocks noGrp="1"/>
          </p:cNvSpPr>
          <p:nvPr>
            <p:ph type="dt" sz="half" idx="10"/>
          </p:nvPr>
        </p:nvSpPr>
        <p:spPr/>
        <p:txBody>
          <a:bodyPr/>
          <a:lstStyle/>
          <a:p>
            <a:fld id="{86196DD5-36DE-4F0F-A98C-CB269F168C77}" type="datetimeFigureOut">
              <a:rPr lang="en-US" smtClean="0"/>
              <a:t>10/26/2022</a:t>
            </a:fld>
            <a:endParaRPr lang="en-US" dirty="0"/>
          </a:p>
        </p:txBody>
      </p:sp>
      <p:sp>
        <p:nvSpPr>
          <p:cNvPr id="6" name="Footer Placeholder 5">
            <a:extLst>
              <a:ext uri="{FF2B5EF4-FFF2-40B4-BE49-F238E27FC236}">
                <a16:creationId xmlns:a16="http://schemas.microsoft.com/office/drawing/2014/main" id="{7B10F77F-E7E9-457D-9263-41190B6771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08F262-DCF6-4DCB-BB5E-D1E07E386A98}"/>
              </a:ext>
            </a:extLst>
          </p:cNvPr>
          <p:cNvSpPr>
            <a:spLocks noGrp="1"/>
          </p:cNvSpPr>
          <p:nvPr>
            <p:ph type="sldNum" sz="quarter" idx="12"/>
          </p:nvPr>
        </p:nvSpPr>
        <p:spPr/>
        <p:txBody>
          <a:bodyPr/>
          <a:lstStyle/>
          <a:p>
            <a:fld id="{532AB554-F168-47A3-BFF8-2AFBA64C84B3}" type="slidenum">
              <a:rPr lang="en-US" smtClean="0"/>
              <a:t>‹#›</a:t>
            </a:fld>
            <a:endParaRPr lang="en-US" dirty="0"/>
          </a:p>
        </p:txBody>
      </p:sp>
    </p:spTree>
    <p:extLst>
      <p:ext uri="{BB962C8B-B14F-4D97-AF65-F5344CB8AC3E}">
        <p14:creationId xmlns:p14="http://schemas.microsoft.com/office/powerpoint/2010/main" val="255791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0EB899-EA18-4AAF-93E2-7C5F90A19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97F73F-9E9E-4857-A54F-93283B68D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8D98F-1842-4345-9639-B1ECFA723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96DD5-36DE-4F0F-A98C-CB269F168C77}" type="datetimeFigureOut">
              <a:rPr lang="en-US" smtClean="0"/>
              <a:t>10/26/2022</a:t>
            </a:fld>
            <a:endParaRPr lang="en-US" dirty="0"/>
          </a:p>
        </p:txBody>
      </p:sp>
      <p:sp>
        <p:nvSpPr>
          <p:cNvPr id="5" name="Footer Placeholder 4">
            <a:extLst>
              <a:ext uri="{FF2B5EF4-FFF2-40B4-BE49-F238E27FC236}">
                <a16:creationId xmlns:a16="http://schemas.microsoft.com/office/drawing/2014/main" id="{DE300B0D-45F2-47F9-B956-BE8273384C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ACC720-3F00-45D1-919B-D97C7A181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AB554-F168-47A3-BFF8-2AFBA64C84B3}" type="slidenum">
              <a:rPr lang="en-US" smtClean="0"/>
              <a:t>‹#›</a:t>
            </a:fld>
            <a:endParaRPr lang="en-US" dirty="0"/>
          </a:p>
        </p:txBody>
      </p:sp>
    </p:spTree>
    <p:extLst>
      <p:ext uri="{BB962C8B-B14F-4D97-AF65-F5344CB8AC3E}">
        <p14:creationId xmlns:p14="http://schemas.microsoft.com/office/powerpoint/2010/main" val="386060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8.jp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fgfinder.com/blog/item/get-involved-in-clinical-research" TargetMode="Externa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angdakilangpangako.blogspot.com/2017/03/who-is-friend_16.html" TargetMode="Externa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hyperlink" Target="http://neurowiki2013.wikidot.com/individual:hallucinations-in-psychopathologies" TargetMode="External"/><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psychologein.dagorastos.net/2012/07/23/eeg-children-autism/" TargetMode="External"/><Relationship Id="rId10" Type="http://schemas.openxmlformats.org/officeDocument/2006/relationships/image" Target="../media/image6.png"/><Relationship Id="rId4" Type="http://schemas.openxmlformats.org/officeDocument/2006/relationships/image" Target="../media/image9.jpg"/><Relationship Id="rId9"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5533539"/>
            <a:ext cx="12192000" cy="1399875"/>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0DF53ED-596E-4D1C-B783-C2BD603B2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77" y="1951986"/>
            <a:ext cx="4881543" cy="2947994"/>
          </a:xfrm>
          <a:prstGeom prst="rect">
            <a:avLst/>
          </a:prstGeom>
        </p:spPr>
      </p:pic>
      <p:sp>
        <p:nvSpPr>
          <p:cNvPr id="17" name="Rectangle 16">
            <a:extLst>
              <a:ext uri="{FF2B5EF4-FFF2-40B4-BE49-F238E27FC236}">
                <a16:creationId xmlns:a16="http://schemas.microsoft.com/office/drawing/2014/main" id="{C6E93F16-1FD0-4CD2-BE86-929C83F693F0}"/>
              </a:ext>
            </a:extLst>
          </p:cNvPr>
          <p:cNvSpPr/>
          <p:nvPr/>
        </p:nvSpPr>
        <p:spPr>
          <a:xfrm>
            <a:off x="0" y="0"/>
            <a:ext cx="12192000" cy="1399875"/>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92D050"/>
                </a:solidFill>
                <a:latin typeface="Comic Sans MS" panose="030F0702030302020204" pitchFamily="66" charset="0"/>
              </a:rPr>
              <a:t>            </a:t>
            </a:r>
            <a:r>
              <a:rPr lang="en-US" sz="4800" b="1" dirty="0">
                <a:solidFill>
                  <a:schemeClr val="bg1"/>
                </a:solidFill>
                <a:latin typeface="Gotham Bold" pitchFamily="50" charset="0"/>
                <a:cs typeface="Gotham Bold" pitchFamily="50" charset="0"/>
              </a:rPr>
              <a:t>The Brain and Epilepsy</a:t>
            </a:r>
          </a:p>
        </p:txBody>
      </p:sp>
      <p:pic>
        <p:nvPicPr>
          <p:cNvPr id="6" name="Picture 5" descr="Text, logo&#10;&#10;Description automatically generated">
            <a:extLst>
              <a:ext uri="{FF2B5EF4-FFF2-40B4-BE49-F238E27FC236}">
                <a16:creationId xmlns:a16="http://schemas.microsoft.com/office/drawing/2014/main" id="{9968F333-0B53-4D85-8EB6-943888F60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968" y="2706185"/>
            <a:ext cx="5486891" cy="1439596"/>
          </a:xfrm>
          <a:prstGeom prst="rect">
            <a:avLst/>
          </a:prstGeom>
        </p:spPr>
      </p:pic>
      <p:sp>
        <p:nvSpPr>
          <p:cNvPr id="2" name="Rectangle 1">
            <a:extLst>
              <a:ext uri="{FF2B5EF4-FFF2-40B4-BE49-F238E27FC236}">
                <a16:creationId xmlns:a16="http://schemas.microsoft.com/office/drawing/2014/main" id="{FF64786C-424F-4B59-898F-0F3E5A3C3ACB}"/>
              </a:ext>
            </a:extLst>
          </p:cNvPr>
          <p:cNvSpPr/>
          <p:nvPr/>
        </p:nvSpPr>
        <p:spPr>
          <a:xfrm>
            <a:off x="5951913" y="2310938"/>
            <a:ext cx="3674225" cy="27099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1679F8FF-5114-476D-AC8E-9292DCF96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553" y="2396149"/>
            <a:ext cx="4011585" cy="2141115"/>
          </a:xfrm>
          <a:prstGeom prst="rect">
            <a:avLst/>
          </a:prstGeom>
        </p:spPr>
      </p:pic>
    </p:spTree>
    <p:extLst>
      <p:ext uri="{BB962C8B-B14F-4D97-AF65-F5344CB8AC3E}">
        <p14:creationId xmlns:p14="http://schemas.microsoft.com/office/powerpoint/2010/main" val="523726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F79D02-6F46-4E30-85C2-61DE2BF509DD}"/>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1178349" y="256032"/>
            <a:ext cx="10646007"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Can I tell if someone has epilepsy?</a:t>
            </a:r>
          </a:p>
        </p:txBody>
      </p:sp>
      <p:sp>
        <p:nvSpPr>
          <p:cNvPr id="9" name="TextBox 8">
            <a:extLst>
              <a:ext uri="{FF2B5EF4-FFF2-40B4-BE49-F238E27FC236}">
                <a16:creationId xmlns:a16="http://schemas.microsoft.com/office/drawing/2014/main" id="{2CC05E76-842E-40D1-9B63-7F98167E8621}"/>
              </a:ext>
            </a:extLst>
          </p:cNvPr>
          <p:cNvSpPr txBox="1"/>
          <p:nvPr/>
        </p:nvSpPr>
        <p:spPr>
          <a:xfrm flipH="1">
            <a:off x="951203" y="1145921"/>
            <a:ext cx="6117966" cy="4416594"/>
          </a:xfrm>
          <a:prstGeom prst="rect">
            <a:avLst/>
          </a:prstGeom>
          <a:noFill/>
        </p:spPr>
        <p:txBody>
          <a:bodyPr wrap="square" rtlCol="0">
            <a:spAutoFit/>
          </a:bodyPr>
          <a:lstStyle/>
          <a:p>
            <a:r>
              <a:rPr lang="en-US" sz="2400" dirty="0">
                <a:solidFill>
                  <a:srgbClr val="583494"/>
                </a:solidFill>
                <a:latin typeface="Gotham Book" pitchFamily="50" charset="0"/>
                <a:cs typeface="Gotham Book" pitchFamily="50" charset="0"/>
              </a:rPr>
              <a:t>People with epilepsy:</a:t>
            </a:r>
          </a:p>
          <a:p>
            <a:endParaRPr lang="en-US" sz="800" dirty="0">
              <a:solidFill>
                <a:srgbClr val="583494"/>
              </a:solidFill>
              <a:latin typeface="Gotham Book" pitchFamily="50" charset="0"/>
              <a:cs typeface="Gotham Book" pitchFamily="50" charset="0"/>
            </a:endParaRP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Go to school and camp</a:t>
            </a: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Play sports</a:t>
            </a: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Hang out with friends      </a:t>
            </a: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Go to college </a:t>
            </a: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Work </a:t>
            </a: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Travel </a:t>
            </a:r>
          </a:p>
          <a:p>
            <a:pPr marL="342900" indent="-342900">
              <a:buFont typeface="Arial" panose="020B0604020202020204" pitchFamily="34" charset="0"/>
              <a:buChar char="•"/>
            </a:pPr>
            <a:endParaRPr lang="en-US" sz="2400" dirty="0">
              <a:solidFill>
                <a:srgbClr val="7030A0"/>
              </a:solidFill>
              <a:latin typeface="Abadi" panose="020B0604020104020204" pitchFamily="34" charset="0"/>
            </a:endParaRPr>
          </a:p>
          <a:p>
            <a:pPr marL="1257300" lvl="2" indent="-342900">
              <a:buFont typeface="Arial" panose="020B0604020202020204" pitchFamily="34" charset="0"/>
              <a:buChar char="•"/>
            </a:pPr>
            <a:endParaRPr lang="en-US" sz="2400" dirty="0">
              <a:solidFill>
                <a:srgbClr val="7030A0"/>
              </a:solidFill>
              <a:latin typeface="Abadi" panose="020B0604020104020204" pitchFamily="34" charset="0"/>
            </a:endParaRPr>
          </a:p>
          <a:p>
            <a:pPr lvl="2"/>
            <a:endParaRPr lang="en-US" sz="900" dirty="0">
              <a:solidFill>
                <a:srgbClr val="7030A0"/>
              </a:solidFill>
              <a:latin typeface="Abadi" panose="020B0604020104020204" pitchFamily="34" charset="0"/>
            </a:endParaRPr>
          </a:p>
          <a:p>
            <a:pPr lvl="2"/>
            <a:endParaRPr lang="en-US" sz="2400" dirty="0">
              <a:solidFill>
                <a:srgbClr val="7030A0"/>
              </a:solidFill>
              <a:latin typeface="Abadi" panose="020B0604020104020204" pitchFamily="34" charset="0"/>
            </a:endParaRPr>
          </a:p>
          <a:p>
            <a:pPr lvl="2"/>
            <a:r>
              <a:rPr lang="en-US" sz="2400" dirty="0">
                <a:solidFill>
                  <a:srgbClr val="7030A0"/>
                </a:solidFill>
                <a:latin typeface="Abadi" panose="020B0604020104020204" pitchFamily="34" charset="0"/>
              </a:rPr>
              <a:t> </a:t>
            </a:r>
          </a:p>
        </p:txBody>
      </p:sp>
      <p:pic>
        <p:nvPicPr>
          <p:cNvPr id="17" name="Picture 16">
            <a:extLst>
              <a:ext uri="{FF2B5EF4-FFF2-40B4-BE49-F238E27FC236}">
                <a16:creationId xmlns:a16="http://schemas.microsoft.com/office/drawing/2014/main" id="{539E4B26-D086-44C6-B1FE-5A403CA3E5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27"/>
          <a:stretch/>
        </p:blipFill>
        <p:spPr>
          <a:xfrm>
            <a:off x="5576643" y="1115981"/>
            <a:ext cx="3840469" cy="2415453"/>
          </a:xfrm>
          <a:prstGeom prst="rect">
            <a:avLst/>
          </a:prstGeom>
          <a:ln w="38100">
            <a:solidFill>
              <a:srgbClr val="583494"/>
            </a:solidFill>
          </a:ln>
        </p:spPr>
      </p:pic>
      <p:sp>
        <p:nvSpPr>
          <p:cNvPr id="10" name="TextBox 9">
            <a:extLst>
              <a:ext uri="{FF2B5EF4-FFF2-40B4-BE49-F238E27FC236}">
                <a16:creationId xmlns:a16="http://schemas.microsoft.com/office/drawing/2014/main" id="{D7060529-970D-47B8-A1BA-9195D63DEA10}"/>
              </a:ext>
            </a:extLst>
          </p:cNvPr>
          <p:cNvSpPr txBox="1"/>
          <p:nvPr/>
        </p:nvSpPr>
        <p:spPr>
          <a:xfrm>
            <a:off x="405353" y="4108613"/>
            <a:ext cx="6663816" cy="2062103"/>
          </a:xfrm>
          <a:prstGeom prst="rect">
            <a:avLst/>
          </a:prstGeom>
          <a:noFill/>
        </p:spPr>
        <p:txBody>
          <a:bodyPr wrap="square" rtlCol="0">
            <a:spAutoFit/>
          </a:bodyPr>
          <a:lstStyle/>
          <a:p>
            <a:r>
              <a:rPr lang="en-US" sz="2400" dirty="0">
                <a:solidFill>
                  <a:srgbClr val="583494"/>
                </a:solidFill>
                <a:latin typeface="Gotham Book" pitchFamily="50" charset="0"/>
                <a:cs typeface="Gotham Book" pitchFamily="50" charset="0"/>
              </a:rPr>
              <a:t>People with epilepsy like to laugh, have fun, learn new things, have hopes and dreams just like you! </a:t>
            </a:r>
          </a:p>
          <a:p>
            <a:endParaRPr lang="en-US" sz="800" dirty="0">
              <a:solidFill>
                <a:srgbClr val="583494"/>
              </a:solidFill>
              <a:latin typeface="Gotham Book" pitchFamily="50" charset="0"/>
              <a:cs typeface="Gotham Book" pitchFamily="50" charset="0"/>
            </a:endParaRPr>
          </a:p>
          <a:p>
            <a:r>
              <a:rPr lang="en-US" sz="2400" b="1" dirty="0">
                <a:solidFill>
                  <a:srgbClr val="C00000"/>
                </a:solidFill>
                <a:latin typeface="Gotham Book" pitchFamily="50" charset="0"/>
                <a:cs typeface="Gotham Book" pitchFamily="50" charset="0"/>
              </a:rPr>
              <a:t>There is no way to know by looking at someone if they have epilepsy. </a:t>
            </a:r>
            <a:endParaRPr lang="en-US" b="1" dirty="0">
              <a:solidFill>
                <a:srgbClr val="C00000"/>
              </a:solidFill>
              <a:latin typeface="Gotham Book" pitchFamily="50" charset="0"/>
              <a:cs typeface="Gotham Book" pitchFamily="50" charset="0"/>
            </a:endParaRPr>
          </a:p>
        </p:txBody>
      </p:sp>
      <p:pic>
        <p:nvPicPr>
          <p:cNvPr id="13" name="Picture 12">
            <a:extLst>
              <a:ext uri="{FF2B5EF4-FFF2-40B4-BE49-F238E27FC236}">
                <a16:creationId xmlns:a16="http://schemas.microsoft.com/office/drawing/2014/main" id="{3E744C70-C9B1-4E85-975E-8E25882B4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618" y="3755046"/>
            <a:ext cx="3840469" cy="2270834"/>
          </a:xfrm>
          <a:prstGeom prst="rect">
            <a:avLst/>
          </a:prstGeom>
          <a:ln w="38100">
            <a:solidFill>
              <a:srgbClr val="583494"/>
            </a:solidFill>
          </a:ln>
        </p:spPr>
      </p:pic>
      <p:pic>
        <p:nvPicPr>
          <p:cNvPr id="15" name="Picture 14">
            <a:extLst>
              <a:ext uri="{FF2B5EF4-FFF2-40B4-BE49-F238E27FC236}">
                <a16:creationId xmlns:a16="http://schemas.microsoft.com/office/drawing/2014/main" id="{41B70145-9898-4A69-8210-E0C3D3E45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383454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5F94ED-D954-4F45-90BD-7216A2C287BA}"/>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1395869" y="256032"/>
            <a:ext cx="9400261"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Who helps people with epilepsy?</a:t>
            </a:r>
          </a:p>
        </p:txBody>
      </p:sp>
      <p:sp>
        <p:nvSpPr>
          <p:cNvPr id="2" name="TextBox 1">
            <a:extLst>
              <a:ext uri="{FF2B5EF4-FFF2-40B4-BE49-F238E27FC236}">
                <a16:creationId xmlns:a16="http://schemas.microsoft.com/office/drawing/2014/main" id="{66BFC189-B852-4A44-B441-51747FBC0A45}"/>
              </a:ext>
            </a:extLst>
          </p:cNvPr>
          <p:cNvSpPr txBox="1"/>
          <p:nvPr/>
        </p:nvSpPr>
        <p:spPr>
          <a:xfrm>
            <a:off x="766784" y="1427889"/>
            <a:ext cx="10658431" cy="1692771"/>
          </a:xfrm>
          <a:prstGeom prst="rect">
            <a:avLst/>
          </a:prstGeom>
          <a:noFill/>
        </p:spPr>
        <p:txBody>
          <a:bodyPr wrap="none" rtlCol="0">
            <a:spAutoFit/>
          </a:bodyPr>
          <a:lstStyle/>
          <a:p>
            <a:r>
              <a:rPr lang="en-US" sz="2400" dirty="0">
                <a:solidFill>
                  <a:srgbClr val="583494"/>
                </a:solidFill>
                <a:latin typeface="Gotham Book" pitchFamily="50" charset="0"/>
                <a:cs typeface="Gotham Book" pitchFamily="50" charset="0"/>
              </a:rPr>
              <a:t>Doctors and nurses help people with epilepsy. They treat them with: </a:t>
            </a:r>
          </a:p>
          <a:p>
            <a:endParaRPr lang="en-US" sz="800" dirty="0">
              <a:solidFill>
                <a:srgbClr val="583494"/>
              </a:solidFill>
              <a:latin typeface="Gotham Book" pitchFamily="50" charset="0"/>
              <a:cs typeface="Gotham Book" pitchFamily="50" charset="0"/>
            </a:endParaRPr>
          </a:p>
          <a:p>
            <a:pPr marL="1714500" lvl="3"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Medicines that stop seizures</a:t>
            </a:r>
          </a:p>
          <a:p>
            <a:pPr marL="1714500" lvl="3"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Special diets that help to stop seizures</a:t>
            </a:r>
          </a:p>
          <a:p>
            <a:pPr marL="1714500" lvl="3"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Some people have surgery to stop seizures </a:t>
            </a:r>
          </a:p>
        </p:txBody>
      </p:sp>
      <p:pic>
        <p:nvPicPr>
          <p:cNvPr id="12" name="Picture 11">
            <a:extLst>
              <a:ext uri="{FF2B5EF4-FFF2-40B4-BE49-F238E27FC236}">
                <a16:creationId xmlns:a16="http://schemas.microsoft.com/office/drawing/2014/main" id="{8E833B23-6AA4-49B6-9C90-FC475E53F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353" y="3546706"/>
            <a:ext cx="3485967" cy="2245916"/>
          </a:xfrm>
          <a:prstGeom prst="rect">
            <a:avLst/>
          </a:prstGeom>
          <a:ln w="38100">
            <a:solidFill>
              <a:srgbClr val="583494"/>
            </a:solidFill>
          </a:ln>
        </p:spPr>
      </p:pic>
      <p:pic>
        <p:nvPicPr>
          <p:cNvPr id="9" name="Picture 8">
            <a:extLst>
              <a:ext uri="{FF2B5EF4-FFF2-40B4-BE49-F238E27FC236}">
                <a16:creationId xmlns:a16="http://schemas.microsoft.com/office/drawing/2014/main" id="{8AC1E5D6-8165-404E-913E-5F164446087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389315" y="3546706"/>
            <a:ext cx="3695492" cy="2245919"/>
          </a:xfrm>
          <a:prstGeom prst="rect">
            <a:avLst/>
          </a:prstGeom>
          <a:ln w="38100">
            <a:solidFill>
              <a:srgbClr val="583494"/>
            </a:solidFill>
          </a:ln>
        </p:spPr>
      </p:pic>
      <p:pic>
        <p:nvPicPr>
          <p:cNvPr id="14" name="Picture 13">
            <a:extLst>
              <a:ext uri="{FF2B5EF4-FFF2-40B4-BE49-F238E27FC236}">
                <a16:creationId xmlns:a16="http://schemas.microsoft.com/office/drawing/2014/main" id="{579090FD-0F24-45D0-9307-AA7B0234B5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250811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EDB57C-2779-441C-8B13-4A17BC7340BF}"/>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833859" y="256032"/>
            <a:ext cx="6661816" cy="1323439"/>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How can I help if </a:t>
            </a:r>
          </a:p>
          <a:p>
            <a:r>
              <a:rPr lang="en-US" sz="4000" b="1" dirty="0">
                <a:solidFill>
                  <a:srgbClr val="583494"/>
                </a:solidFill>
                <a:latin typeface="Gotham Bold" pitchFamily="50" charset="0"/>
                <a:cs typeface="Gotham Bold" pitchFamily="50" charset="0"/>
              </a:rPr>
              <a:t>a friend has a seizure? </a:t>
            </a:r>
          </a:p>
        </p:txBody>
      </p:sp>
      <p:sp>
        <p:nvSpPr>
          <p:cNvPr id="7" name="TextBox 6">
            <a:extLst>
              <a:ext uri="{FF2B5EF4-FFF2-40B4-BE49-F238E27FC236}">
                <a16:creationId xmlns:a16="http://schemas.microsoft.com/office/drawing/2014/main" id="{5AC93FC9-DE65-4E03-BA4C-20B27564F4C7}"/>
              </a:ext>
            </a:extLst>
          </p:cNvPr>
          <p:cNvSpPr txBox="1"/>
          <p:nvPr/>
        </p:nvSpPr>
        <p:spPr>
          <a:xfrm>
            <a:off x="958379" y="1637063"/>
            <a:ext cx="8702979" cy="441659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C00000"/>
                </a:solidFill>
                <a:latin typeface="Gotham Book" pitchFamily="50" charset="0"/>
                <a:cs typeface="Gotham Book" pitchFamily="50" charset="0"/>
              </a:rPr>
              <a:t>STAY</a:t>
            </a:r>
            <a:r>
              <a:rPr lang="en-US" sz="2400" dirty="0">
                <a:solidFill>
                  <a:srgbClr val="7030A0"/>
                </a:solidFill>
                <a:latin typeface="Gotham Book" pitchFamily="50" charset="0"/>
                <a:cs typeface="Gotham Book" pitchFamily="50" charset="0"/>
              </a:rPr>
              <a:t> </a:t>
            </a:r>
            <a:r>
              <a:rPr lang="en-US" sz="2400" dirty="0">
                <a:solidFill>
                  <a:srgbClr val="583494"/>
                </a:solidFill>
                <a:latin typeface="Gotham Book" pitchFamily="50" charset="0"/>
                <a:cs typeface="Gotham Book" pitchFamily="50" charset="0"/>
              </a:rPr>
              <a:t>with your friend.</a:t>
            </a:r>
          </a:p>
          <a:p>
            <a:pPr marL="285750" indent="-285750">
              <a:buFont typeface="Arial" panose="020B0604020202020204" pitchFamily="34" charset="0"/>
              <a:buChar char="•"/>
            </a:pPr>
            <a:endParaRPr lang="en-US" sz="900"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Send someone near you to </a:t>
            </a:r>
            <a:r>
              <a:rPr lang="en-US" sz="2400" b="1" dirty="0">
                <a:solidFill>
                  <a:srgbClr val="C00000"/>
                </a:solidFill>
                <a:latin typeface="Gotham Book" pitchFamily="50" charset="0"/>
                <a:cs typeface="Gotham Book" pitchFamily="50" charset="0"/>
              </a:rPr>
              <a:t>tell a grown up </a:t>
            </a:r>
            <a:r>
              <a:rPr lang="en-US" sz="2400" dirty="0">
                <a:solidFill>
                  <a:srgbClr val="583494"/>
                </a:solidFill>
                <a:latin typeface="Gotham Book" pitchFamily="50" charset="0"/>
                <a:cs typeface="Gotham Book" pitchFamily="50" charset="0"/>
              </a:rPr>
              <a:t>your friend is having a seizure.</a:t>
            </a:r>
          </a:p>
          <a:p>
            <a:pPr marL="285750" indent="-28575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Keep your friend </a:t>
            </a:r>
            <a:r>
              <a:rPr lang="en-US" sz="2400" b="1" dirty="0">
                <a:solidFill>
                  <a:srgbClr val="C00000"/>
                </a:solidFill>
                <a:latin typeface="Gotham Book" pitchFamily="50" charset="0"/>
                <a:cs typeface="Gotham Book" pitchFamily="50" charset="0"/>
              </a:rPr>
              <a:t>SAFE</a:t>
            </a:r>
            <a:r>
              <a:rPr lang="en-US" sz="2400" dirty="0">
                <a:solidFill>
                  <a:srgbClr val="583494"/>
                </a:solidFill>
                <a:latin typeface="Gotham Book" pitchFamily="50" charset="0"/>
                <a:cs typeface="Gotham Book" pitchFamily="50" charset="0"/>
              </a:rPr>
              <a:t>. Move away sharp or hard objects they could get hurt on. Put something soft under their head, like a sweatshirt or a jacket.</a:t>
            </a:r>
          </a:p>
          <a:p>
            <a:endParaRPr lang="en-US" sz="800"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Gently turn your friend on their </a:t>
            </a:r>
            <a:r>
              <a:rPr lang="en-US" sz="2400" b="1" dirty="0">
                <a:solidFill>
                  <a:srgbClr val="C00000"/>
                </a:solidFill>
                <a:latin typeface="Gotham Book" pitchFamily="50" charset="0"/>
                <a:cs typeface="Gotham Book" pitchFamily="50" charset="0"/>
              </a:rPr>
              <a:t>SIDE</a:t>
            </a:r>
          </a:p>
          <a:p>
            <a:pPr marL="285750" indent="-285750">
              <a:buFont typeface="Arial" panose="020B0604020202020204" pitchFamily="34" charset="0"/>
              <a:buChar char="•"/>
            </a:pPr>
            <a:endParaRPr lang="en-US" sz="800" dirty="0">
              <a:solidFill>
                <a:srgbClr val="C00000"/>
              </a:solidFill>
              <a:latin typeface="Gotham Book" pitchFamily="50" charset="0"/>
              <a:cs typeface="Gotham Book" pitchFamily="50" charset="0"/>
            </a:endParaRPr>
          </a:p>
          <a:p>
            <a:pPr marL="285750" indent="-285750">
              <a:buFont typeface="Arial" panose="020B0604020202020204" pitchFamily="34" charset="0"/>
              <a:buChar char="•"/>
            </a:pPr>
            <a:r>
              <a:rPr lang="en-US" sz="2400" b="1" dirty="0">
                <a:solidFill>
                  <a:srgbClr val="C00000"/>
                </a:solidFill>
                <a:latin typeface="Gotham Book" pitchFamily="50" charset="0"/>
                <a:cs typeface="Gotham Book" pitchFamily="50" charset="0"/>
              </a:rPr>
              <a:t>NEVER</a:t>
            </a:r>
            <a:r>
              <a:rPr lang="en-US" sz="2400" dirty="0">
                <a:solidFill>
                  <a:srgbClr val="7030A0"/>
                </a:solidFill>
                <a:latin typeface="Gotham Book" pitchFamily="50" charset="0"/>
                <a:cs typeface="Gotham Book" pitchFamily="50" charset="0"/>
              </a:rPr>
              <a:t> </a:t>
            </a:r>
            <a:r>
              <a:rPr lang="en-US" sz="2400" dirty="0">
                <a:solidFill>
                  <a:srgbClr val="583494"/>
                </a:solidFill>
                <a:latin typeface="Gotham Book" pitchFamily="50" charset="0"/>
                <a:cs typeface="Gotham Book" pitchFamily="50" charset="0"/>
              </a:rPr>
              <a:t>hold them down or put anything in their mouth.</a:t>
            </a:r>
          </a:p>
          <a:p>
            <a:pPr marL="285750" indent="-28575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When the seizure is over </a:t>
            </a:r>
            <a:r>
              <a:rPr lang="en-US" sz="2400" b="1" dirty="0">
                <a:solidFill>
                  <a:srgbClr val="C00000"/>
                </a:solidFill>
                <a:latin typeface="Gotham Book" pitchFamily="50" charset="0"/>
                <a:cs typeface="Gotham Book" pitchFamily="50" charset="0"/>
              </a:rPr>
              <a:t>be a good friend</a:t>
            </a:r>
            <a:r>
              <a:rPr lang="en-US" sz="2400" dirty="0">
                <a:solidFill>
                  <a:srgbClr val="583494"/>
                </a:solidFill>
                <a:latin typeface="Gotham Book" pitchFamily="50" charset="0"/>
                <a:cs typeface="Gotham Book" pitchFamily="50" charset="0"/>
              </a:rPr>
              <a:t>. Be kind.</a:t>
            </a:r>
            <a:endParaRPr lang="en-US" dirty="0"/>
          </a:p>
        </p:txBody>
      </p:sp>
      <p:pic>
        <p:nvPicPr>
          <p:cNvPr id="15" name="Picture 14">
            <a:extLst>
              <a:ext uri="{FF2B5EF4-FFF2-40B4-BE49-F238E27FC236}">
                <a16:creationId xmlns:a16="http://schemas.microsoft.com/office/drawing/2014/main" id="{C1844066-3E9A-40CA-8706-D4CFA2C2DAA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5471" t="3083" r="26581" b="2598"/>
          <a:stretch/>
        </p:blipFill>
        <p:spPr>
          <a:xfrm>
            <a:off x="9287660" y="1122271"/>
            <a:ext cx="2471650" cy="2402873"/>
          </a:xfrm>
          <a:prstGeom prst="rect">
            <a:avLst/>
          </a:prstGeom>
          <a:ln w="38100">
            <a:solidFill>
              <a:srgbClr val="583494"/>
            </a:solidFill>
          </a:ln>
        </p:spPr>
      </p:pic>
      <p:pic>
        <p:nvPicPr>
          <p:cNvPr id="11" name="Picture 10">
            <a:extLst>
              <a:ext uri="{FF2B5EF4-FFF2-40B4-BE49-F238E27FC236}">
                <a16:creationId xmlns:a16="http://schemas.microsoft.com/office/drawing/2014/main" id="{5E8E15FF-6F09-4032-9DA3-18ABE91BB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1776568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74D9C-41AA-4729-B9D5-F8FD015C7A20}"/>
              </a:ext>
            </a:extLst>
          </p:cNvPr>
          <p:cNvSpPr/>
          <p:nvPr/>
        </p:nvSpPr>
        <p:spPr>
          <a:xfrm>
            <a:off x="0" y="339781"/>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92317" y="1461110"/>
            <a:ext cx="10515600" cy="4864301"/>
          </a:xfrm>
        </p:spPr>
        <p:txBody>
          <a:bodyPr>
            <a:normAutofit/>
          </a:bodyPr>
          <a:lstStyle/>
          <a:p>
            <a:r>
              <a:rPr lang="en-US" sz="3100" dirty="0">
                <a:solidFill>
                  <a:srgbClr val="583494"/>
                </a:solidFill>
                <a:latin typeface="Gotham Book" pitchFamily="50" charset="0"/>
                <a:cs typeface="Gotham Book" pitchFamily="50" charset="0"/>
              </a:rPr>
              <a:t>Authors</a:t>
            </a:r>
          </a:p>
          <a:p>
            <a:r>
              <a:rPr lang="en-US" sz="3100" dirty="0">
                <a:solidFill>
                  <a:srgbClr val="583494"/>
                </a:solidFill>
                <a:latin typeface="Gotham Book" pitchFamily="50" charset="0"/>
                <a:cs typeface="Gotham Book" pitchFamily="50" charset="0"/>
              </a:rPr>
              <a:t>Athletes</a:t>
            </a:r>
          </a:p>
          <a:p>
            <a:r>
              <a:rPr lang="en-US" sz="3100" dirty="0">
                <a:solidFill>
                  <a:srgbClr val="583494"/>
                </a:solidFill>
                <a:latin typeface="Gotham Book" pitchFamily="50" charset="0"/>
                <a:cs typeface="Gotham Book" pitchFamily="50" charset="0"/>
              </a:rPr>
              <a:t>Artists</a:t>
            </a:r>
          </a:p>
          <a:p>
            <a:r>
              <a:rPr lang="en-US" sz="3100" dirty="0">
                <a:solidFill>
                  <a:srgbClr val="583494"/>
                </a:solidFill>
                <a:latin typeface="Gotham Book" pitchFamily="50" charset="0"/>
                <a:cs typeface="Gotham Book" pitchFamily="50" charset="0"/>
              </a:rPr>
              <a:t>Actors</a:t>
            </a:r>
          </a:p>
          <a:p>
            <a:r>
              <a:rPr lang="en-US" sz="3100" dirty="0">
                <a:solidFill>
                  <a:srgbClr val="583494"/>
                </a:solidFill>
                <a:latin typeface="Gotham Book" pitchFamily="50" charset="0"/>
                <a:cs typeface="Gotham Book" pitchFamily="50" charset="0"/>
              </a:rPr>
              <a:t>Musicians</a:t>
            </a:r>
          </a:p>
          <a:p>
            <a:r>
              <a:rPr lang="en-US" sz="3100" dirty="0">
                <a:solidFill>
                  <a:srgbClr val="583494"/>
                </a:solidFill>
                <a:latin typeface="Gotham Book" pitchFamily="50" charset="0"/>
                <a:cs typeface="Gotham Book" pitchFamily="50" charset="0"/>
              </a:rPr>
              <a:t>Teachers</a:t>
            </a:r>
          </a:p>
          <a:p>
            <a:r>
              <a:rPr lang="en-US" sz="3100" dirty="0">
                <a:solidFill>
                  <a:srgbClr val="583494"/>
                </a:solidFill>
                <a:latin typeface="Gotham Book" pitchFamily="50" charset="0"/>
                <a:cs typeface="Gotham Book" pitchFamily="50" charset="0"/>
              </a:rPr>
              <a:t>World leaders</a:t>
            </a:r>
          </a:p>
          <a:p>
            <a:r>
              <a:rPr lang="en-US" sz="3100" b="1" dirty="0">
                <a:solidFill>
                  <a:srgbClr val="583494"/>
                </a:solidFill>
                <a:latin typeface="Gotham Book" pitchFamily="50" charset="0"/>
                <a:cs typeface="Gotham Book" pitchFamily="50" charset="0"/>
              </a:rPr>
              <a:t>Anyone can have epilepsy!  </a:t>
            </a:r>
            <a:endParaRPr lang="en-US" b="1" dirty="0">
              <a:solidFill>
                <a:srgbClr val="7030A0"/>
              </a:solidFill>
              <a:latin typeface="Gotham Book" pitchFamily="50" charset="0"/>
              <a:cs typeface="Gotham Book" pitchFamily="50" charset="0"/>
            </a:endParaRPr>
          </a:p>
          <a:p>
            <a:pPr marL="0" indent="0">
              <a:buNone/>
            </a:pPr>
            <a:endParaRPr lang="en-US" b="1" dirty="0">
              <a:solidFill>
                <a:srgbClr val="7030A0"/>
              </a:solidFill>
            </a:endParaRPr>
          </a:p>
        </p:txBody>
      </p:sp>
      <p:sp>
        <p:nvSpPr>
          <p:cNvPr id="10" name="Rectangle 9">
            <a:extLst>
              <a:ext uri="{FF2B5EF4-FFF2-40B4-BE49-F238E27FC236}">
                <a16:creationId xmlns:a16="http://schemas.microsoft.com/office/drawing/2014/main" id="{96D7C4DF-3949-45DA-81FB-4D9C8159A047}"/>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57B6E6-3EAC-4161-BE0A-6E20131636A4}"/>
              </a:ext>
            </a:extLst>
          </p:cNvPr>
          <p:cNvSpPr txBox="1"/>
          <p:nvPr/>
        </p:nvSpPr>
        <p:spPr>
          <a:xfrm>
            <a:off x="6709333" y="1423100"/>
            <a:ext cx="4444182" cy="3785652"/>
          </a:xfrm>
          <a:prstGeom prst="rect">
            <a:avLst/>
          </a:prstGeom>
          <a:noFill/>
          <a:ln w="76200">
            <a:solidFill>
              <a:srgbClr val="583494"/>
            </a:solidFill>
          </a:ln>
        </p:spPr>
        <p:txBody>
          <a:bodyPr wrap="square" rtlCol="0">
            <a:spAutoFit/>
          </a:bodyPr>
          <a:lstStyle/>
          <a:p>
            <a:r>
              <a:rPr lang="en-US" sz="4800" dirty="0"/>
              <a:t>Add your picture or a picture of your loved one here if you would like to</a:t>
            </a:r>
          </a:p>
        </p:txBody>
      </p:sp>
      <p:sp>
        <p:nvSpPr>
          <p:cNvPr id="13" name="TextBox 12">
            <a:extLst>
              <a:ext uri="{FF2B5EF4-FFF2-40B4-BE49-F238E27FC236}">
                <a16:creationId xmlns:a16="http://schemas.microsoft.com/office/drawing/2014/main" id="{050E027F-5119-41D9-B250-FB17328CD683}"/>
              </a:ext>
            </a:extLst>
          </p:cNvPr>
          <p:cNvSpPr txBox="1"/>
          <p:nvPr/>
        </p:nvSpPr>
        <p:spPr>
          <a:xfrm>
            <a:off x="517564" y="256032"/>
            <a:ext cx="9400261"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People with epilepsy are…</a:t>
            </a:r>
          </a:p>
        </p:txBody>
      </p:sp>
      <p:pic>
        <p:nvPicPr>
          <p:cNvPr id="14" name="Picture 13">
            <a:extLst>
              <a:ext uri="{FF2B5EF4-FFF2-40B4-BE49-F238E27FC236}">
                <a16:creationId xmlns:a16="http://schemas.microsoft.com/office/drawing/2014/main" id="{7B16E775-9CA2-4142-91A0-AF85356A3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3551513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5574D6-A3D0-4FF7-AAAC-E5AE7088EC7D}"/>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763176" y="846956"/>
            <a:ext cx="6630580" cy="4864301"/>
          </a:xfrm>
        </p:spPr>
        <p:txBody>
          <a:bodyPr>
            <a:normAutofit/>
          </a:bodyPr>
          <a:lstStyle/>
          <a:p>
            <a:pPr marL="0" indent="0">
              <a:buNone/>
            </a:pPr>
            <a:endParaRPr lang="en-US" b="1" dirty="0">
              <a:solidFill>
                <a:srgbClr val="7030A0"/>
              </a:solidFill>
            </a:endParaRPr>
          </a:p>
          <a:p>
            <a:r>
              <a:rPr lang="en-US" sz="2400" dirty="0">
                <a:solidFill>
                  <a:srgbClr val="583494"/>
                </a:solidFill>
                <a:latin typeface="Gotham Book" pitchFamily="50" charset="0"/>
                <a:cs typeface="Gotham Book" pitchFamily="50" charset="0"/>
              </a:rPr>
              <a:t>Some people have </a:t>
            </a:r>
            <a:r>
              <a:rPr lang="en-US" sz="2400" b="1" dirty="0">
                <a:solidFill>
                  <a:srgbClr val="583494"/>
                </a:solidFill>
                <a:latin typeface="Gotham Book" pitchFamily="50" charset="0"/>
                <a:cs typeface="Gotham Book" pitchFamily="50" charset="0"/>
              </a:rPr>
              <a:t>seizure dogs</a:t>
            </a:r>
            <a:r>
              <a:rPr lang="en-US" sz="2400" dirty="0">
                <a:solidFill>
                  <a:srgbClr val="583494"/>
                </a:solidFill>
                <a:latin typeface="Gotham Book" pitchFamily="50" charset="0"/>
                <a:cs typeface="Gotham Book" pitchFamily="50" charset="0"/>
              </a:rPr>
              <a:t> that help them if they have a seizure </a:t>
            </a:r>
          </a:p>
          <a:p>
            <a:r>
              <a:rPr lang="en-US" sz="2400" dirty="0">
                <a:solidFill>
                  <a:srgbClr val="583494"/>
                </a:solidFill>
                <a:latin typeface="Gotham Book" pitchFamily="50" charset="0"/>
                <a:cs typeface="Gotham Book" pitchFamily="50" charset="0"/>
              </a:rPr>
              <a:t>They can help by,  </a:t>
            </a:r>
          </a:p>
          <a:p>
            <a:pPr lvl="1"/>
            <a:r>
              <a:rPr lang="en-US" dirty="0">
                <a:solidFill>
                  <a:srgbClr val="583494"/>
                </a:solidFill>
                <a:latin typeface="Gotham Book" pitchFamily="50" charset="0"/>
                <a:cs typeface="Gotham Book" pitchFamily="50" charset="0"/>
              </a:rPr>
              <a:t>Barking to let others know a seizure has happened</a:t>
            </a:r>
          </a:p>
          <a:p>
            <a:pPr lvl="1"/>
            <a:r>
              <a:rPr lang="en-US" dirty="0">
                <a:solidFill>
                  <a:srgbClr val="583494"/>
                </a:solidFill>
                <a:latin typeface="Gotham Book" pitchFamily="50" charset="0"/>
                <a:cs typeface="Gotham Book" pitchFamily="50" charset="0"/>
              </a:rPr>
              <a:t>Learning to press an alarm button if a seizure happens</a:t>
            </a:r>
          </a:p>
          <a:p>
            <a:pPr lvl="1"/>
            <a:r>
              <a:rPr lang="en-US" dirty="0">
                <a:solidFill>
                  <a:srgbClr val="583494"/>
                </a:solidFill>
                <a:latin typeface="Gotham Book" pitchFamily="50" charset="0"/>
                <a:cs typeface="Gotham Book" pitchFamily="50" charset="0"/>
              </a:rPr>
              <a:t>Staying with a person after a seizure happens until help arrives</a:t>
            </a:r>
          </a:p>
          <a:p>
            <a:pPr lvl="1"/>
            <a:r>
              <a:rPr lang="en-US" dirty="0">
                <a:solidFill>
                  <a:srgbClr val="583494"/>
                </a:solidFill>
                <a:latin typeface="Gotham Book" pitchFamily="50" charset="0"/>
                <a:cs typeface="Gotham Book" pitchFamily="50" charset="0"/>
              </a:rPr>
              <a:t>Being a good companion</a:t>
            </a:r>
          </a:p>
          <a:p>
            <a:r>
              <a:rPr lang="en-US" sz="2400" dirty="0">
                <a:solidFill>
                  <a:srgbClr val="583494"/>
                </a:solidFill>
                <a:latin typeface="Gotham Book" pitchFamily="50" charset="0"/>
                <a:cs typeface="Gotham Book" pitchFamily="50" charset="0"/>
              </a:rPr>
              <a:t>Dogs can also have seizures!</a:t>
            </a:r>
          </a:p>
          <a:p>
            <a:endParaRPr lang="en-US" b="1" dirty="0">
              <a:solidFill>
                <a:srgbClr val="7030A0"/>
              </a:solidFill>
            </a:endParaRPr>
          </a:p>
        </p:txBody>
      </p:sp>
      <p:pic>
        <p:nvPicPr>
          <p:cNvPr id="10" name="Picture 9">
            <a:extLst>
              <a:ext uri="{FF2B5EF4-FFF2-40B4-BE49-F238E27FC236}">
                <a16:creationId xmlns:a16="http://schemas.microsoft.com/office/drawing/2014/main" id="{D2671E26-B607-417C-B3E7-542B7DB803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87905" y="3402600"/>
            <a:ext cx="3930977" cy="2586543"/>
          </a:xfrm>
          <a:prstGeom prst="rect">
            <a:avLst/>
          </a:prstGeom>
          <a:ln w="38100">
            <a:solidFill>
              <a:srgbClr val="583494"/>
            </a:solidFill>
          </a:ln>
        </p:spPr>
      </p:pic>
      <p:pic>
        <p:nvPicPr>
          <p:cNvPr id="14" name="Picture 13">
            <a:extLst>
              <a:ext uri="{FF2B5EF4-FFF2-40B4-BE49-F238E27FC236}">
                <a16:creationId xmlns:a16="http://schemas.microsoft.com/office/drawing/2014/main" id="{74853A89-56BF-42D0-9708-0C6BE131D2D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577415" y="617308"/>
            <a:ext cx="3930977" cy="2583798"/>
          </a:xfrm>
          <a:prstGeom prst="rect">
            <a:avLst/>
          </a:prstGeom>
          <a:ln w="38100">
            <a:solidFill>
              <a:srgbClr val="583494"/>
            </a:solidFill>
          </a:ln>
        </p:spPr>
      </p:pic>
      <p:sp>
        <p:nvSpPr>
          <p:cNvPr id="7" name="Rectangle 6">
            <a:extLst>
              <a:ext uri="{FF2B5EF4-FFF2-40B4-BE49-F238E27FC236}">
                <a16:creationId xmlns:a16="http://schemas.microsoft.com/office/drawing/2014/main" id="{9624EB3A-F23D-4799-ADAE-A3BFA43CFAF2}"/>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B72AFB0-5710-4FC5-B11D-952A2222753A}"/>
              </a:ext>
            </a:extLst>
          </p:cNvPr>
          <p:cNvSpPr txBox="1"/>
          <p:nvPr/>
        </p:nvSpPr>
        <p:spPr>
          <a:xfrm>
            <a:off x="409280" y="256032"/>
            <a:ext cx="9400261"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Did you know …</a:t>
            </a:r>
          </a:p>
        </p:txBody>
      </p:sp>
      <p:pic>
        <p:nvPicPr>
          <p:cNvPr id="13" name="Picture 12">
            <a:extLst>
              <a:ext uri="{FF2B5EF4-FFF2-40B4-BE49-F238E27FC236}">
                <a16:creationId xmlns:a16="http://schemas.microsoft.com/office/drawing/2014/main" id="{9CEFD2FA-C124-443F-A8DB-FFAE5C1BB2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3957299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A4B14-7840-4971-BB6D-D6FFFC2FDCDC}"/>
              </a:ext>
            </a:extLst>
          </p:cNvPr>
          <p:cNvSpPr/>
          <p:nvPr/>
        </p:nvSpPr>
        <p:spPr>
          <a:xfrm>
            <a:off x="0" y="679563"/>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467580" y="256032"/>
            <a:ext cx="9438867"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Important things to remember:</a:t>
            </a:r>
          </a:p>
        </p:txBody>
      </p:sp>
      <p:sp>
        <p:nvSpPr>
          <p:cNvPr id="2" name="TextBox 1">
            <a:extLst>
              <a:ext uri="{FF2B5EF4-FFF2-40B4-BE49-F238E27FC236}">
                <a16:creationId xmlns:a16="http://schemas.microsoft.com/office/drawing/2014/main" id="{17EFC52A-9ECD-4DE0-85A4-8EA15BFE72E9}"/>
              </a:ext>
            </a:extLst>
          </p:cNvPr>
          <p:cNvSpPr txBox="1"/>
          <p:nvPr/>
        </p:nvSpPr>
        <p:spPr>
          <a:xfrm>
            <a:off x="170712" y="1203254"/>
            <a:ext cx="7359790" cy="5478423"/>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rgbClr val="583494"/>
                </a:solidFill>
                <a:latin typeface="Gotham Book" pitchFamily="50" charset="0"/>
                <a:cs typeface="Gotham Book" pitchFamily="50" charset="0"/>
              </a:rPr>
              <a:t>ANYONE can have a seizure, and ANYONE can have epilepsy.</a:t>
            </a:r>
          </a:p>
          <a:p>
            <a:pPr marL="457200" indent="-457200">
              <a:buFont typeface="Arial" panose="020B0604020202020204" pitchFamily="34" charset="0"/>
              <a:buChar char="•"/>
            </a:pPr>
            <a:endParaRPr lang="en-US" sz="2600" dirty="0">
              <a:solidFill>
                <a:srgbClr val="583494"/>
              </a:solidFill>
              <a:latin typeface="Gotham Book" pitchFamily="50" charset="0"/>
              <a:cs typeface="Gotham Book" pitchFamily="50" charset="0"/>
            </a:endParaRPr>
          </a:p>
          <a:p>
            <a:pPr marL="457200" indent="-457200">
              <a:buFont typeface="Arial" panose="020B0604020202020204" pitchFamily="34" charset="0"/>
              <a:buChar char="•"/>
            </a:pPr>
            <a:r>
              <a:rPr lang="en-US" sz="2600" dirty="0">
                <a:solidFill>
                  <a:srgbClr val="583494"/>
                </a:solidFill>
                <a:latin typeface="Gotham Book" pitchFamily="50" charset="0"/>
                <a:cs typeface="Gotham Book" pitchFamily="50" charset="0"/>
              </a:rPr>
              <a:t>If you think someone is having a seizure, let a grown up know. </a:t>
            </a:r>
          </a:p>
          <a:p>
            <a:pPr marL="457200" indent="-457200">
              <a:buFont typeface="Arial" panose="020B0604020202020204" pitchFamily="34" charset="0"/>
              <a:buChar char="•"/>
            </a:pPr>
            <a:endParaRPr lang="en-US" sz="2600" dirty="0">
              <a:solidFill>
                <a:srgbClr val="583494"/>
              </a:solidFill>
              <a:latin typeface="Gotham Book" pitchFamily="50" charset="0"/>
              <a:cs typeface="Gotham Book" pitchFamily="50" charset="0"/>
            </a:endParaRPr>
          </a:p>
          <a:p>
            <a:pPr marL="457200" indent="-457200">
              <a:buFont typeface="Arial" panose="020B0604020202020204" pitchFamily="34" charset="0"/>
              <a:buChar char="•"/>
            </a:pPr>
            <a:r>
              <a:rPr lang="en-US" sz="2600" dirty="0">
                <a:solidFill>
                  <a:srgbClr val="583494"/>
                </a:solidFill>
                <a:latin typeface="Gotham Book" pitchFamily="50" charset="0"/>
                <a:cs typeface="Gotham Book" pitchFamily="50" charset="0"/>
              </a:rPr>
              <a:t>Be a good friend! Always be kind and considerate. </a:t>
            </a:r>
          </a:p>
          <a:p>
            <a:pPr marL="457200" indent="-457200">
              <a:buFont typeface="Arial" panose="020B0604020202020204" pitchFamily="34" charset="0"/>
              <a:buChar char="•"/>
            </a:pPr>
            <a:endParaRPr lang="en-US" sz="2600" dirty="0">
              <a:solidFill>
                <a:srgbClr val="583494"/>
              </a:solidFill>
              <a:latin typeface="Gotham Book" pitchFamily="50" charset="0"/>
              <a:cs typeface="Gotham Book" pitchFamily="50" charset="0"/>
            </a:endParaRPr>
          </a:p>
          <a:p>
            <a:pPr marL="457200" indent="-457200">
              <a:buFont typeface="Arial" panose="020B0604020202020204" pitchFamily="34" charset="0"/>
              <a:buChar char="•"/>
            </a:pPr>
            <a:r>
              <a:rPr lang="en-US" sz="2600" dirty="0">
                <a:solidFill>
                  <a:srgbClr val="583494"/>
                </a:solidFill>
                <a:latin typeface="Gotham Book" pitchFamily="50" charset="0"/>
                <a:cs typeface="Gotham Book" pitchFamily="50" charset="0"/>
              </a:rPr>
              <a:t>If you have epilepsy don’t be afraid to share your story. </a:t>
            </a:r>
          </a:p>
          <a:p>
            <a:pPr algn="ctr"/>
            <a:endParaRPr lang="en-US" sz="800" dirty="0">
              <a:solidFill>
                <a:srgbClr val="583494"/>
              </a:solidFill>
              <a:latin typeface="Abadi" panose="020B0604020104020204" pitchFamily="34" charset="0"/>
            </a:endParaRPr>
          </a:p>
          <a:p>
            <a:pPr algn="ctr"/>
            <a:endParaRPr lang="en-US" sz="800" dirty="0">
              <a:solidFill>
                <a:srgbClr val="7030A0"/>
              </a:solidFill>
              <a:latin typeface="Abadi" panose="020B0604020104020204" pitchFamily="34" charset="0"/>
            </a:endParaRPr>
          </a:p>
          <a:p>
            <a:pPr marL="342900" indent="-342900">
              <a:buFont typeface="Arial" panose="020B0604020202020204" pitchFamily="34" charset="0"/>
              <a:buChar char="•"/>
            </a:pPr>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p:txBody>
      </p:sp>
      <p:pic>
        <p:nvPicPr>
          <p:cNvPr id="10" name="Picture 9">
            <a:extLst>
              <a:ext uri="{FF2B5EF4-FFF2-40B4-BE49-F238E27FC236}">
                <a16:creationId xmlns:a16="http://schemas.microsoft.com/office/drawing/2014/main" id="{E41D8A0C-92CF-42DA-B290-8AFD4E17B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142" y="1522492"/>
            <a:ext cx="4162610" cy="2775073"/>
          </a:xfrm>
          <a:prstGeom prst="rect">
            <a:avLst/>
          </a:prstGeom>
          <a:ln w="38100">
            <a:solidFill>
              <a:srgbClr val="583494"/>
            </a:solidFill>
          </a:ln>
        </p:spPr>
      </p:pic>
      <p:pic>
        <p:nvPicPr>
          <p:cNvPr id="11" name="Picture 10">
            <a:extLst>
              <a:ext uri="{FF2B5EF4-FFF2-40B4-BE49-F238E27FC236}">
                <a16:creationId xmlns:a16="http://schemas.microsoft.com/office/drawing/2014/main" id="{DCCB5FBA-46A6-47F9-AE98-DA8C715042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69410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5A4B14-7840-4971-BB6D-D6FFFC2FDCDC}"/>
              </a:ext>
            </a:extLst>
          </p:cNvPr>
          <p:cNvSpPr/>
          <p:nvPr/>
        </p:nvSpPr>
        <p:spPr>
          <a:xfrm>
            <a:off x="0" y="679563"/>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1376566" y="2210585"/>
            <a:ext cx="9438867" cy="1200329"/>
          </a:xfrm>
          <a:prstGeom prst="rect">
            <a:avLst/>
          </a:prstGeom>
          <a:noFill/>
        </p:spPr>
        <p:txBody>
          <a:bodyPr wrap="square" rtlCol="0">
            <a:spAutoFit/>
          </a:bodyPr>
          <a:lstStyle/>
          <a:p>
            <a:pPr algn="ctr"/>
            <a:r>
              <a:rPr lang="en-US" sz="7200" b="1" dirty="0">
                <a:solidFill>
                  <a:srgbClr val="583494"/>
                </a:solidFill>
                <a:latin typeface="Gotham Bold" pitchFamily="50" charset="0"/>
                <a:cs typeface="Gotham Bold" pitchFamily="50" charset="0"/>
              </a:rPr>
              <a:t>Thank You!</a:t>
            </a:r>
          </a:p>
        </p:txBody>
      </p:sp>
      <p:pic>
        <p:nvPicPr>
          <p:cNvPr id="10" name="Picture 9">
            <a:extLst>
              <a:ext uri="{FF2B5EF4-FFF2-40B4-BE49-F238E27FC236}">
                <a16:creationId xmlns:a16="http://schemas.microsoft.com/office/drawing/2014/main" id="{CD42D5D5-85E6-4EFE-B920-C0B3F077C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191911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4E00D3-6EA6-436B-9C1B-520BF152A0C0}"/>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3649895" y="257067"/>
            <a:ext cx="4837369"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The Human Brain</a:t>
            </a:r>
          </a:p>
        </p:txBody>
      </p:sp>
      <p:sp>
        <p:nvSpPr>
          <p:cNvPr id="3" name="TextBox 2">
            <a:extLst>
              <a:ext uri="{FF2B5EF4-FFF2-40B4-BE49-F238E27FC236}">
                <a16:creationId xmlns:a16="http://schemas.microsoft.com/office/drawing/2014/main" id="{7C824513-2BFE-478C-9E2F-05172FB2D60D}"/>
              </a:ext>
            </a:extLst>
          </p:cNvPr>
          <p:cNvSpPr txBox="1"/>
          <p:nvPr/>
        </p:nvSpPr>
        <p:spPr>
          <a:xfrm>
            <a:off x="301659" y="1259175"/>
            <a:ext cx="7852526" cy="44627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The human brain weighs about 3 pounds</a:t>
            </a:r>
          </a:p>
          <a:p>
            <a:endParaRPr lang="en-US" sz="800" b="1" dirty="0">
              <a:solidFill>
                <a:srgbClr val="7030A0"/>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Your brain has about </a:t>
            </a:r>
            <a:r>
              <a:rPr lang="en-US" sz="2400" b="1" dirty="0">
                <a:solidFill>
                  <a:srgbClr val="C00000"/>
                </a:solidFill>
                <a:latin typeface="Gotham Book" pitchFamily="50" charset="0"/>
                <a:cs typeface="Gotham Book" pitchFamily="50" charset="0"/>
              </a:rPr>
              <a:t>100 BILLION brain cells </a:t>
            </a:r>
            <a:r>
              <a:rPr lang="en-US" sz="2400" dirty="0">
                <a:solidFill>
                  <a:srgbClr val="583494"/>
                </a:solidFill>
                <a:latin typeface="Gotham Book" pitchFamily="50" charset="0"/>
                <a:cs typeface="Gotham Book" pitchFamily="50" charset="0"/>
              </a:rPr>
              <a:t>called</a:t>
            </a:r>
            <a:r>
              <a:rPr lang="en-US" sz="2400" dirty="0">
                <a:solidFill>
                  <a:srgbClr val="7030A0"/>
                </a:solidFill>
                <a:latin typeface="Gotham Book" pitchFamily="50" charset="0"/>
                <a:cs typeface="Gotham Book" pitchFamily="50" charset="0"/>
              </a:rPr>
              <a:t> </a:t>
            </a:r>
            <a:r>
              <a:rPr lang="en-US" sz="2400" b="1" dirty="0">
                <a:solidFill>
                  <a:srgbClr val="C00000"/>
                </a:solidFill>
                <a:latin typeface="Gotham Book" pitchFamily="50" charset="0"/>
                <a:cs typeface="Gotham Book" pitchFamily="50" charset="0"/>
              </a:rPr>
              <a:t>neurons</a:t>
            </a:r>
          </a:p>
          <a:p>
            <a:endParaRPr lang="en-US" sz="1000" b="1" dirty="0">
              <a:solidFill>
                <a:srgbClr val="C00000"/>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Your brain is made up of about 75% water</a:t>
            </a:r>
          </a:p>
          <a:p>
            <a:pPr marL="285750" indent="-285750">
              <a:buFont typeface="Arial" panose="020B0604020202020204" pitchFamily="34" charset="0"/>
              <a:buChar char="•"/>
            </a:pPr>
            <a:endParaRPr lang="en-US" sz="800" b="1"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Your brain produces enough electricity to power a lightbulb!</a:t>
            </a:r>
          </a:p>
          <a:p>
            <a:pPr marL="285750" indent="-28575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285750" indent="-285750">
              <a:buFont typeface="Arial" panose="020B0604020202020204" pitchFamily="34" charset="0"/>
              <a:buChar char="•"/>
            </a:pPr>
            <a:r>
              <a:rPr lang="en-US" sz="2400" dirty="0">
                <a:solidFill>
                  <a:srgbClr val="583494"/>
                </a:solidFill>
                <a:latin typeface="Gotham Book" pitchFamily="50" charset="0"/>
                <a:cs typeface="Gotham Book" pitchFamily="50" charset="0"/>
              </a:rPr>
              <a:t>There are </a:t>
            </a:r>
            <a:r>
              <a:rPr lang="en-US" sz="2400" b="1" dirty="0">
                <a:solidFill>
                  <a:srgbClr val="C00000"/>
                </a:solidFill>
                <a:latin typeface="Gotham Book" pitchFamily="50" charset="0"/>
                <a:cs typeface="Gotham Book" pitchFamily="50" charset="0"/>
              </a:rPr>
              <a:t>TRILLIONS of brain cell connections </a:t>
            </a:r>
            <a:r>
              <a:rPr lang="en-US" sz="2400" dirty="0">
                <a:solidFill>
                  <a:srgbClr val="583494"/>
                </a:solidFill>
                <a:latin typeface="Gotham Book" pitchFamily="50" charset="0"/>
                <a:cs typeface="Gotham Book" pitchFamily="50" charset="0"/>
              </a:rPr>
              <a:t>in your brain</a:t>
            </a:r>
          </a:p>
          <a:p>
            <a:pPr marL="285750" indent="-285750">
              <a:buFont typeface="Arial" panose="020B0604020202020204" pitchFamily="34" charset="0"/>
              <a:buChar char="•"/>
            </a:pPr>
            <a:endParaRPr lang="en-US" sz="800" b="1" dirty="0">
              <a:solidFill>
                <a:srgbClr val="C00000"/>
              </a:solidFill>
              <a:latin typeface="Comic Sans MS" panose="030F0702030302020204" pitchFamily="66" charset="0"/>
            </a:endParaRPr>
          </a:p>
          <a:p>
            <a:endParaRPr lang="en-US" sz="2400" b="1" dirty="0">
              <a:solidFill>
                <a:srgbClr val="C00000"/>
              </a:solidFill>
              <a:latin typeface="Comic Sans MS" panose="030F0702030302020204" pitchFamily="66" charset="0"/>
              <a:cs typeface="Aldhabi" panose="020B0604020202020204" pitchFamily="2" charset="-78"/>
            </a:endParaRPr>
          </a:p>
          <a:p>
            <a:endParaRPr lang="en-US" dirty="0"/>
          </a:p>
        </p:txBody>
      </p:sp>
      <p:pic>
        <p:nvPicPr>
          <p:cNvPr id="8" name="Picture 7">
            <a:extLst>
              <a:ext uri="{FF2B5EF4-FFF2-40B4-BE49-F238E27FC236}">
                <a16:creationId xmlns:a16="http://schemas.microsoft.com/office/drawing/2014/main" id="{0E600A81-C5E1-4417-80CD-AD2203C27C1D}"/>
              </a:ext>
            </a:extLst>
          </p:cNvPr>
          <p:cNvPicPr>
            <a:picLocks noChangeAspect="1"/>
          </p:cNvPicPr>
          <p:nvPr/>
        </p:nvPicPr>
        <p:blipFill rotWithShape="1">
          <a:blip r:embed="rId4">
            <a:extLst>
              <a:ext uri="{28A0092B-C50C-407E-A947-70E740481C1C}">
                <a14:useLocalDpi xmlns:a14="http://schemas.microsoft.com/office/drawing/2010/main" val="0"/>
              </a:ext>
            </a:extLst>
          </a:blip>
          <a:srcRect l="15322" t="7435" r="11313" b="9586"/>
          <a:stretch/>
        </p:blipFill>
        <p:spPr>
          <a:xfrm>
            <a:off x="8487264" y="1511470"/>
            <a:ext cx="3337089" cy="2856321"/>
          </a:xfrm>
          <a:prstGeom prst="rect">
            <a:avLst/>
          </a:prstGeom>
          <a:ln w="38100">
            <a:solidFill>
              <a:srgbClr val="C00000"/>
            </a:solidFill>
          </a:ln>
        </p:spPr>
      </p:pic>
      <p:pic>
        <p:nvPicPr>
          <p:cNvPr id="10" name="Picture 9">
            <a:extLst>
              <a:ext uri="{FF2B5EF4-FFF2-40B4-BE49-F238E27FC236}">
                <a16:creationId xmlns:a16="http://schemas.microsoft.com/office/drawing/2014/main" id="{3BB44198-200A-4469-9FE3-B6B67179F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248607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60C9D1-4505-4C9A-B75A-ADE691237B1F}"/>
              </a:ext>
            </a:extLst>
          </p:cNvPr>
          <p:cNvSpPr/>
          <p:nvPr/>
        </p:nvSpPr>
        <p:spPr>
          <a:xfrm>
            <a:off x="0" y="228786"/>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1669056" y="256032"/>
            <a:ext cx="9664594"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How do brain cells communicate?</a:t>
            </a:r>
          </a:p>
        </p:txBody>
      </p:sp>
      <p:sp>
        <p:nvSpPr>
          <p:cNvPr id="2" name="TextBox 1">
            <a:extLst>
              <a:ext uri="{FF2B5EF4-FFF2-40B4-BE49-F238E27FC236}">
                <a16:creationId xmlns:a16="http://schemas.microsoft.com/office/drawing/2014/main" id="{17EFC52A-9ECD-4DE0-85A4-8EA15BFE72E9}"/>
              </a:ext>
            </a:extLst>
          </p:cNvPr>
          <p:cNvSpPr txBox="1"/>
          <p:nvPr/>
        </p:nvSpPr>
        <p:spPr>
          <a:xfrm>
            <a:off x="722507" y="1156332"/>
            <a:ext cx="11297040"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583494"/>
                </a:solidFill>
                <a:latin typeface="Gotham Book" pitchFamily="50" charset="0"/>
                <a:cs typeface="Gotham Book" pitchFamily="50" charset="0"/>
              </a:rPr>
              <a:t>Neurons are cells in the brain that tell your body what to do</a:t>
            </a:r>
          </a:p>
          <a:p>
            <a:pPr marL="457200" indent="-457200">
              <a:buFont typeface="Arial" panose="020B0604020202020204" pitchFamily="34" charset="0"/>
              <a:buChar char="•"/>
            </a:pPr>
            <a:r>
              <a:rPr lang="en-US" sz="2400" dirty="0">
                <a:solidFill>
                  <a:srgbClr val="583494"/>
                </a:solidFill>
                <a:latin typeface="Gotham Book" pitchFamily="50" charset="0"/>
                <a:cs typeface="Gotham Book" pitchFamily="50" charset="0"/>
              </a:rPr>
              <a:t>Neurons send </a:t>
            </a:r>
            <a:r>
              <a:rPr lang="en-US" sz="2400" b="1" dirty="0">
                <a:solidFill>
                  <a:srgbClr val="C00000"/>
                </a:solidFill>
                <a:latin typeface="Gotham Book" pitchFamily="50" charset="0"/>
                <a:cs typeface="Gotham Book" pitchFamily="50" charset="0"/>
              </a:rPr>
              <a:t>electrical signals</a:t>
            </a:r>
            <a:r>
              <a:rPr lang="en-US" sz="2400" dirty="0">
                <a:solidFill>
                  <a:srgbClr val="7030A0"/>
                </a:solidFill>
                <a:latin typeface="Gotham Book" pitchFamily="50" charset="0"/>
                <a:cs typeface="Gotham Book" pitchFamily="50" charset="0"/>
              </a:rPr>
              <a:t> </a:t>
            </a:r>
            <a:r>
              <a:rPr lang="en-US" sz="2400" dirty="0">
                <a:solidFill>
                  <a:srgbClr val="583494"/>
                </a:solidFill>
                <a:latin typeface="Gotham Book" pitchFamily="50" charset="0"/>
                <a:cs typeface="Gotham Book" pitchFamily="50" charset="0"/>
              </a:rPr>
              <a:t>to “talk” to each other</a:t>
            </a:r>
          </a:p>
          <a:p>
            <a:pPr marL="457200" indent="-457200">
              <a:buFont typeface="Arial" panose="020B0604020202020204" pitchFamily="34" charset="0"/>
              <a:buChar char="•"/>
            </a:pPr>
            <a:r>
              <a:rPr lang="en-US" sz="2400" dirty="0">
                <a:solidFill>
                  <a:srgbClr val="583494"/>
                </a:solidFill>
                <a:latin typeface="Gotham Book" pitchFamily="50" charset="0"/>
                <a:cs typeface="Gotham Book" pitchFamily="50" charset="0"/>
              </a:rPr>
              <a:t>Neurons’ electrical signals travel super fast – some over 200 miles an hour!</a:t>
            </a:r>
          </a:p>
          <a:p>
            <a:pPr marL="457200" indent="-457200">
              <a:buFont typeface="Arial" panose="020B0604020202020204" pitchFamily="34" charset="0"/>
              <a:buChar char="•"/>
            </a:pPr>
            <a:r>
              <a:rPr lang="en-US" sz="2400" dirty="0">
                <a:solidFill>
                  <a:srgbClr val="583494"/>
                </a:solidFill>
                <a:latin typeface="Gotham Book" pitchFamily="50" charset="0"/>
                <a:cs typeface="Gotham Book" pitchFamily="50" charset="0"/>
              </a:rPr>
              <a:t>Neurons send signals all the time – even when you are asleep!</a:t>
            </a:r>
          </a:p>
          <a:p>
            <a:endParaRPr lang="en-US" sz="2400" dirty="0">
              <a:solidFill>
                <a:srgbClr val="C00000"/>
              </a:solidFill>
              <a:latin typeface="Abadi" panose="020B0604020104020204" pitchFamily="34" charset="0"/>
            </a:endParaRPr>
          </a:p>
        </p:txBody>
      </p:sp>
      <p:pic>
        <p:nvPicPr>
          <p:cNvPr id="30" name="Picture 29">
            <a:extLst>
              <a:ext uri="{FF2B5EF4-FFF2-40B4-BE49-F238E27FC236}">
                <a16:creationId xmlns:a16="http://schemas.microsoft.com/office/drawing/2014/main" id="{938922C9-1FCB-4715-A182-5F496EFFAE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7776" y="3169606"/>
            <a:ext cx="5133462" cy="2136495"/>
          </a:xfrm>
          <a:prstGeom prst="rect">
            <a:avLst/>
          </a:prstGeom>
          <a:ln w="38100">
            <a:solidFill>
              <a:srgbClr val="583494"/>
            </a:solidFill>
          </a:ln>
        </p:spPr>
      </p:pic>
      <p:cxnSp>
        <p:nvCxnSpPr>
          <p:cNvPr id="36" name="Straight Arrow Connector 35">
            <a:extLst>
              <a:ext uri="{FF2B5EF4-FFF2-40B4-BE49-F238E27FC236}">
                <a16:creationId xmlns:a16="http://schemas.microsoft.com/office/drawing/2014/main" id="{6004FED3-5696-4063-AA8B-05043683A843}"/>
              </a:ext>
            </a:extLst>
          </p:cNvPr>
          <p:cNvCxnSpPr>
            <a:cxnSpLocks/>
          </p:cNvCxnSpPr>
          <p:nvPr/>
        </p:nvCxnSpPr>
        <p:spPr>
          <a:xfrm flipV="1">
            <a:off x="5792871" y="4666643"/>
            <a:ext cx="0" cy="11011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08AEC82-AC79-467B-B9BA-4C659A295142}"/>
              </a:ext>
            </a:extLst>
          </p:cNvPr>
          <p:cNvSpPr/>
          <p:nvPr/>
        </p:nvSpPr>
        <p:spPr>
          <a:xfrm>
            <a:off x="5218034" y="5683116"/>
            <a:ext cx="1149674" cy="461665"/>
          </a:xfrm>
          <a:prstGeom prst="rect">
            <a:avLst/>
          </a:prstGeom>
        </p:spPr>
        <p:txBody>
          <a:bodyPr wrap="none">
            <a:spAutoFit/>
          </a:bodyPr>
          <a:lstStyle/>
          <a:p>
            <a:r>
              <a:rPr lang="en-US" sz="2400" b="1" dirty="0">
                <a:solidFill>
                  <a:srgbClr val="C00000"/>
                </a:solidFill>
                <a:latin typeface="Comic Sans MS" panose="030F0702030302020204" pitchFamily="66" charset="0"/>
              </a:rPr>
              <a:t>neuron</a:t>
            </a:r>
          </a:p>
        </p:txBody>
      </p:sp>
      <p:pic>
        <p:nvPicPr>
          <p:cNvPr id="14" name="Picture 13">
            <a:extLst>
              <a:ext uri="{FF2B5EF4-FFF2-40B4-BE49-F238E27FC236}">
                <a16:creationId xmlns:a16="http://schemas.microsoft.com/office/drawing/2014/main" id="{E7099E01-6B1A-4579-8940-71F71AE8C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188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E87CAC-BBBE-403C-AB2B-6F6BA5605B4D}"/>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2552894" y="259254"/>
            <a:ext cx="8330054"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Brain      Body Connection</a:t>
            </a:r>
          </a:p>
        </p:txBody>
      </p:sp>
      <p:sp>
        <p:nvSpPr>
          <p:cNvPr id="2" name="TextBox 1">
            <a:extLst>
              <a:ext uri="{FF2B5EF4-FFF2-40B4-BE49-F238E27FC236}">
                <a16:creationId xmlns:a16="http://schemas.microsoft.com/office/drawing/2014/main" id="{17EFC52A-9ECD-4DE0-85A4-8EA15BFE72E9}"/>
              </a:ext>
            </a:extLst>
          </p:cNvPr>
          <p:cNvSpPr txBox="1"/>
          <p:nvPr/>
        </p:nvSpPr>
        <p:spPr>
          <a:xfrm>
            <a:off x="361143" y="1281495"/>
            <a:ext cx="10978326" cy="4708981"/>
          </a:xfrm>
          <a:prstGeom prst="rect">
            <a:avLst/>
          </a:prstGeom>
          <a:noFill/>
        </p:spPr>
        <p:txBody>
          <a:bodyPr wrap="none" rtlCol="0">
            <a:spAutoFit/>
          </a:bodyPr>
          <a:lstStyle/>
          <a:p>
            <a:r>
              <a:rPr lang="en-US" sz="2400" dirty="0">
                <a:solidFill>
                  <a:srgbClr val="583494"/>
                </a:solidFill>
                <a:latin typeface="Gotham Book" pitchFamily="50" charset="0"/>
                <a:cs typeface="Gotham Book" pitchFamily="50" charset="0"/>
              </a:rPr>
              <a:t>Electrical brain signals help us to :</a:t>
            </a:r>
          </a:p>
          <a:p>
            <a:endParaRPr lang="en-US" sz="800" b="1" dirty="0">
              <a:solidFill>
                <a:srgbClr val="583494"/>
              </a:solidFill>
              <a:latin typeface="Gotham Book" pitchFamily="50" charset="0"/>
              <a:cs typeface="Gotham Book" pitchFamily="50" charset="0"/>
            </a:endParaRPr>
          </a:p>
          <a:p>
            <a:pPr marL="457200" indent="-457200">
              <a:buFont typeface="Arial" panose="020B0604020202020204" pitchFamily="34" charset="0"/>
              <a:buChar char="•"/>
            </a:pPr>
            <a:r>
              <a:rPr lang="en-US" sz="2400" b="1" dirty="0">
                <a:solidFill>
                  <a:srgbClr val="583494"/>
                </a:solidFill>
                <a:latin typeface="Gotham Book" pitchFamily="50" charset="0"/>
                <a:cs typeface="Gotham Book" pitchFamily="50" charset="0"/>
              </a:rPr>
              <a:t>think, read, do math, write, draw, paint, build</a:t>
            </a:r>
          </a:p>
          <a:p>
            <a:pPr marL="457200" indent="-457200">
              <a:buFont typeface="Arial" panose="020B0604020202020204" pitchFamily="34" charset="0"/>
              <a:buChar char="•"/>
            </a:pPr>
            <a:r>
              <a:rPr lang="en-US" sz="2400" b="1" dirty="0">
                <a:solidFill>
                  <a:srgbClr val="C00000"/>
                </a:solidFill>
                <a:latin typeface="Gotham Book" pitchFamily="50" charset="0"/>
                <a:cs typeface="Gotham Book" pitchFamily="50" charset="0"/>
              </a:rPr>
              <a:t>speak, listen, understand, learn new things</a:t>
            </a:r>
          </a:p>
          <a:p>
            <a:pPr marL="457200" indent="-457200">
              <a:buFont typeface="Arial" panose="020B0604020202020204" pitchFamily="34" charset="0"/>
              <a:buChar char="•"/>
            </a:pPr>
            <a:r>
              <a:rPr lang="en-US" sz="2400" b="1" dirty="0">
                <a:solidFill>
                  <a:schemeClr val="accent5">
                    <a:lumMod val="75000"/>
                  </a:schemeClr>
                </a:solidFill>
                <a:latin typeface="Gotham Book" pitchFamily="50" charset="0"/>
                <a:cs typeface="Gotham Book" pitchFamily="50" charset="0"/>
              </a:rPr>
              <a:t>stand, sit, walk, run, jump, dance, kick a ball, smile</a:t>
            </a:r>
          </a:p>
          <a:p>
            <a:pPr marL="457200" indent="-457200">
              <a:buFont typeface="Arial" panose="020B0604020202020204" pitchFamily="34" charset="0"/>
              <a:buChar char="•"/>
            </a:pPr>
            <a:r>
              <a:rPr lang="en-US" sz="2400" b="1" dirty="0">
                <a:solidFill>
                  <a:srgbClr val="00B050"/>
                </a:solidFill>
                <a:latin typeface="Gotham Book" pitchFamily="50" charset="0"/>
                <a:cs typeface="Gotham Book" pitchFamily="50" charset="0"/>
              </a:rPr>
              <a:t>see light, darkness and all the world around us</a:t>
            </a:r>
          </a:p>
          <a:p>
            <a:pPr marL="457200" indent="-457200">
              <a:buFont typeface="Arial" panose="020B0604020202020204" pitchFamily="34" charset="0"/>
              <a:buChar char="•"/>
            </a:pPr>
            <a:r>
              <a:rPr lang="en-US" sz="2400" b="1" dirty="0">
                <a:solidFill>
                  <a:srgbClr val="00B0F0"/>
                </a:solidFill>
                <a:latin typeface="Gotham Book" pitchFamily="50" charset="0"/>
                <a:cs typeface="Gotham Book" pitchFamily="50" charset="0"/>
              </a:rPr>
              <a:t>hear sounds, sing, play the drums, play video games</a:t>
            </a:r>
          </a:p>
          <a:p>
            <a:pPr marL="457200" indent="-457200">
              <a:buFont typeface="Arial" panose="020B0604020202020204" pitchFamily="34" charset="0"/>
              <a:buChar char="•"/>
            </a:pPr>
            <a:r>
              <a:rPr lang="en-US" sz="2400" b="1" dirty="0">
                <a:solidFill>
                  <a:srgbClr val="DF6A13"/>
                </a:solidFill>
                <a:latin typeface="Gotham Book" pitchFamily="50" charset="0"/>
                <a:cs typeface="Gotham Book" pitchFamily="50" charset="0"/>
              </a:rPr>
              <a:t>sense hot or cold, smooth or prickly, salty or sweet</a:t>
            </a:r>
          </a:p>
          <a:p>
            <a:pPr marL="457200" indent="-457200">
              <a:buFont typeface="Arial" panose="020B0604020202020204" pitchFamily="34" charset="0"/>
              <a:buChar char="•"/>
            </a:pPr>
            <a:r>
              <a:rPr lang="en-US" sz="2400" b="1" dirty="0">
                <a:solidFill>
                  <a:srgbClr val="FF33CC"/>
                </a:solidFill>
                <a:latin typeface="Gotham Book" pitchFamily="50" charset="0"/>
                <a:cs typeface="Gotham Book" pitchFamily="50" charset="0"/>
              </a:rPr>
              <a:t>feel happy, sad, afraid, brave, excited, nervous</a:t>
            </a:r>
          </a:p>
          <a:p>
            <a:pPr marL="457200" indent="-457200">
              <a:buFont typeface="Arial" panose="020B0604020202020204" pitchFamily="34" charset="0"/>
              <a:buChar char="•"/>
            </a:pPr>
            <a:r>
              <a:rPr lang="en-US" sz="2400" b="1" dirty="0">
                <a:solidFill>
                  <a:srgbClr val="3487BA"/>
                </a:solidFill>
                <a:latin typeface="Gotham Book" pitchFamily="50" charset="0"/>
                <a:cs typeface="Gotham Book" pitchFamily="50" charset="0"/>
              </a:rPr>
              <a:t>control breathing, heart rate, digestion, body temperature, sleep</a:t>
            </a:r>
          </a:p>
          <a:p>
            <a:pPr marL="457200" indent="-457200" algn="ctr">
              <a:buFont typeface="Arial" panose="020B0604020202020204" pitchFamily="34" charset="0"/>
              <a:buChar char="•"/>
            </a:pPr>
            <a:endParaRPr lang="en-US" sz="2400" dirty="0">
              <a:solidFill>
                <a:srgbClr val="3487BA"/>
              </a:solidFill>
              <a:latin typeface="Gotham Book" pitchFamily="50" charset="0"/>
              <a:cs typeface="Gotham Book" pitchFamily="50" charset="0"/>
            </a:endParaRPr>
          </a:p>
          <a:p>
            <a:pPr algn="ctr"/>
            <a:r>
              <a:rPr lang="en-US" sz="2400" b="1" dirty="0">
                <a:solidFill>
                  <a:srgbClr val="583494"/>
                </a:solidFill>
                <a:latin typeface="Gotham Book" pitchFamily="50" charset="0"/>
                <a:cs typeface="Gotham Book" pitchFamily="50" charset="0"/>
              </a:rPr>
              <a:t>(just to name a few…..)</a:t>
            </a:r>
          </a:p>
          <a:p>
            <a:pPr algn="ctr"/>
            <a:endParaRPr lang="en-US" sz="2800" dirty="0">
              <a:solidFill>
                <a:srgbClr val="7030A0"/>
              </a:solidFill>
              <a:latin typeface="Abadi" panose="020B0604020104020204" pitchFamily="34" charset="0"/>
            </a:endParaRPr>
          </a:p>
        </p:txBody>
      </p:sp>
      <p:pic>
        <p:nvPicPr>
          <p:cNvPr id="16" name="Picture 15">
            <a:extLst>
              <a:ext uri="{FF2B5EF4-FFF2-40B4-BE49-F238E27FC236}">
                <a16:creationId xmlns:a16="http://schemas.microsoft.com/office/drawing/2014/main" id="{FCF61F0A-DB7A-4BA3-9E85-339B21313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704" y="1360670"/>
            <a:ext cx="2894153" cy="1926075"/>
          </a:xfrm>
          <a:prstGeom prst="rect">
            <a:avLst/>
          </a:prstGeom>
          <a:ln w="38100">
            <a:solidFill>
              <a:srgbClr val="583494"/>
            </a:solidFill>
          </a:ln>
        </p:spPr>
      </p:pic>
      <p:sp>
        <p:nvSpPr>
          <p:cNvPr id="3" name="Arrow: Right 2">
            <a:extLst>
              <a:ext uri="{FF2B5EF4-FFF2-40B4-BE49-F238E27FC236}">
                <a16:creationId xmlns:a16="http://schemas.microsoft.com/office/drawing/2014/main" id="{CCDC97CC-03DB-47BF-9690-B5B7F3F1CA75}"/>
              </a:ext>
            </a:extLst>
          </p:cNvPr>
          <p:cNvSpPr/>
          <p:nvPr/>
        </p:nvSpPr>
        <p:spPr>
          <a:xfrm>
            <a:off x="4123949" y="475095"/>
            <a:ext cx="876692" cy="329939"/>
          </a:xfrm>
          <a:prstGeom prst="rightArrow">
            <a:avLst/>
          </a:prstGeom>
          <a:solidFill>
            <a:srgbClr val="58349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0DB823A-563F-4A33-B08F-EBB3DFFCC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19377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D36F63-DD5C-4E1D-B3BE-5D1C4BEDA219}"/>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2515070" y="256032"/>
            <a:ext cx="7532044"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Can you see brain signals?</a:t>
            </a:r>
          </a:p>
        </p:txBody>
      </p:sp>
      <p:sp>
        <p:nvSpPr>
          <p:cNvPr id="8" name="TextBox 7">
            <a:extLst>
              <a:ext uri="{FF2B5EF4-FFF2-40B4-BE49-F238E27FC236}">
                <a16:creationId xmlns:a16="http://schemas.microsoft.com/office/drawing/2014/main" id="{B909D736-B725-44ED-9AD8-20CA1246257A}"/>
              </a:ext>
            </a:extLst>
          </p:cNvPr>
          <p:cNvSpPr txBox="1"/>
          <p:nvPr/>
        </p:nvSpPr>
        <p:spPr>
          <a:xfrm>
            <a:off x="1773618" y="1405223"/>
            <a:ext cx="8644764" cy="523220"/>
          </a:xfrm>
          <a:prstGeom prst="rect">
            <a:avLst/>
          </a:prstGeom>
          <a:noFill/>
        </p:spPr>
        <p:txBody>
          <a:bodyPr wrap="square" rtlCol="0">
            <a:spAutoFit/>
          </a:bodyPr>
          <a:lstStyle/>
          <a:p>
            <a:r>
              <a:rPr lang="en-US" sz="2800" dirty="0">
                <a:solidFill>
                  <a:srgbClr val="583494"/>
                </a:solidFill>
                <a:latin typeface="Gotham Book" pitchFamily="50" charset="0"/>
                <a:cs typeface="Gotham Book" pitchFamily="50" charset="0"/>
              </a:rPr>
              <a:t>Brain signals can be recorded with an </a:t>
            </a:r>
            <a:r>
              <a:rPr lang="en-US" sz="2800" b="1" dirty="0">
                <a:solidFill>
                  <a:srgbClr val="C00000"/>
                </a:solidFill>
                <a:latin typeface="Gotham Book" pitchFamily="50" charset="0"/>
                <a:cs typeface="Gotham Book" pitchFamily="50" charset="0"/>
              </a:rPr>
              <a:t>EEG </a:t>
            </a:r>
            <a:r>
              <a:rPr lang="en-US" sz="2800" dirty="0">
                <a:solidFill>
                  <a:srgbClr val="583494"/>
                </a:solidFill>
                <a:latin typeface="Gotham Book" pitchFamily="50" charset="0"/>
                <a:cs typeface="Gotham Book" pitchFamily="50" charset="0"/>
              </a:rPr>
              <a:t>test</a:t>
            </a:r>
          </a:p>
        </p:txBody>
      </p:sp>
      <p:sp>
        <p:nvSpPr>
          <p:cNvPr id="9" name="Rectangle 8">
            <a:extLst>
              <a:ext uri="{FF2B5EF4-FFF2-40B4-BE49-F238E27FC236}">
                <a16:creationId xmlns:a16="http://schemas.microsoft.com/office/drawing/2014/main" id="{B9B4E1F6-21CA-445D-9BC3-80F8214794C9}"/>
              </a:ext>
            </a:extLst>
          </p:cNvPr>
          <p:cNvSpPr/>
          <p:nvPr/>
        </p:nvSpPr>
        <p:spPr>
          <a:xfrm>
            <a:off x="2255847" y="2046381"/>
            <a:ext cx="8050490" cy="830997"/>
          </a:xfrm>
          <a:prstGeom prst="rect">
            <a:avLst/>
          </a:prstGeom>
        </p:spPr>
        <p:txBody>
          <a:bodyPr wrap="square">
            <a:spAutoFit/>
          </a:bodyPr>
          <a:lstStyle/>
          <a:p>
            <a:r>
              <a:rPr lang="en-US" sz="4800" b="1" dirty="0">
                <a:solidFill>
                  <a:srgbClr val="C00000"/>
                </a:solidFill>
                <a:latin typeface="Gotham Book" pitchFamily="50" charset="0"/>
                <a:cs typeface="Gotham Book" pitchFamily="50" charset="0"/>
              </a:rPr>
              <a:t>E</a:t>
            </a:r>
            <a:r>
              <a:rPr lang="en-US" sz="4800" b="1" dirty="0">
                <a:solidFill>
                  <a:srgbClr val="583494"/>
                </a:solidFill>
                <a:latin typeface="Gotham Book" pitchFamily="50" charset="0"/>
                <a:cs typeface="Gotham Book" pitchFamily="50" charset="0"/>
              </a:rPr>
              <a:t>lectro-</a:t>
            </a:r>
            <a:r>
              <a:rPr lang="en-US" sz="4800" b="1" dirty="0">
                <a:solidFill>
                  <a:srgbClr val="C00000"/>
                </a:solidFill>
                <a:latin typeface="Gotham Book" pitchFamily="50" charset="0"/>
                <a:cs typeface="Gotham Book" pitchFamily="50" charset="0"/>
              </a:rPr>
              <a:t>E</a:t>
            </a:r>
            <a:r>
              <a:rPr lang="en-US" sz="4800" b="1" dirty="0">
                <a:solidFill>
                  <a:srgbClr val="583494"/>
                </a:solidFill>
                <a:latin typeface="Gotham Book" pitchFamily="50" charset="0"/>
                <a:cs typeface="Gotham Book" pitchFamily="50" charset="0"/>
              </a:rPr>
              <a:t>ncephalo-</a:t>
            </a:r>
            <a:r>
              <a:rPr lang="en-US" sz="4800" b="1" dirty="0">
                <a:solidFill>
                  <a:srgbClr val="C00000"/>
                </a:solidFill>
                <a:latin typeface="Gotham Book" pitchFamily="50" charset="0"/>
                <a:cs typeface="Gotham Book" pitchFamily="50" charset="0"/>
              </a:rPr>
              <a:t>G</a:t>
            </a:r>
            <a:r>
              <a:rPr lang="en-US" sz="4800" b="1" dirty="0">
                <a:solidFill>
                  <a:srgbClr val="583494"/>
                </a:solidFill>
                <a:latin typeface="Gotham Book" pitchFamily="50" charset="0"/>
                <a:cs typeface="Gotham Book" pitchFamily="50" charset="0"/>
              </a:rPr>
              <a:t>ram</a:t>
            </a:r>
            <a:endParaRPr lang="en-US" sz="4800" dirty="0">
              <a:solidFill>
                <a:srgbClr val="583494"/>
              </a:solidFill>
              <a:latin typeface="Gotham Book" pitchFamily="50" charset="0"/>
              <a:cs typeface="Gotham Book" pitchFamily="50" charset="0"/>
            </a:endParaRPr>
          </a:p>
        </p:txBody>
      </p:sp>
      <p:sp>
        <p:nvSpPr>
          <p:cNvPr id="12" name="TextBox 11">
            <a:extLst>
              <a:ext uri="{FF2B5EF4-FFF2-40B4-BE49-F238E27FC236}">
                <a16:creationId xmlns:a16="http://schemas.microsoft.com/office/drawing/2014/main" id="{5A457CC6-571E-4A56-B652-CC3F3FA78FD9}"/>
              </a:ext>
            </a:extLst>
          </p:cNvPr>
          <p:cNvSpPr txBox="1"/>
          <p:nvPr/>
        </p:nvSpPr>
        <p:spPr>
          <a:xfrm>
            <a:off x="2516794" y="3169239"/>
            <a:ext cx="1473536" cy="461665"/>
          </a:xfrm>
          <a:prstGeom prst="rect">
            <a:avLst/>
          </a:prstGeom>
          <a:noFill/>
        </p:spPr>
        <p:txBody>
          <a:bodyPr wrap="square" rtlCol="0">
            <a:spAutoFit/>
          </a:bodyPr>
          <a:lstStyle/>
          <a:p>
            <a:r>
              <a:rPr lang="en-US" sz="2400" b="1" dirty="0">
                <a:solidFill>
                  <a:srgbClr val="C00000"/>
                </a:solidFill>
                <a:latin typeface="Gotham Book" pitchFamily="50" charset="0"/>
                <a:cs typeface="Gotham Book" pitchFamily="50" charset="0"/>
              </a:rPr>
              <a:t>electric</a:t>
            </a:r>
            <a:r>
              <a:rPr lang="en-US" dirty="0">
                <a:latin typeface="Gotham Book" pitchFamily="50" charset="0"/>
                <a:cs typeface="Gotham Book" pitchFamily="50" charset="0"/>
              </a:rPr>
              <a:t> </a:t>
            </a:r>
          </a:p>
        </p:txBody>
      </p:sp>
      <p:sp>
        <p:nvSpPr>
          <p:cNvPr id="13" name="TextBox 12">
            <a:extLst>
              <a:ext uri="{FF2B5EF4-FFF2-40B4-BE49-F238E27FC236}">
                <a16:creationId xmlns:a16="http://schemas.microsoft.com/office/drawing/2014/main" id="{33D90DB9-BD86-4A36-A07C-378E337BCE3C}"/>
              </a:ext>
            </a:extLst>
          </p:cNvPr>
          <p:cNvSpPr txBox="1"/>
          <p:nvPr/>
        </p:nvSpPr>
        <p:spPr>
          <a:xfrm>
            <a:off x="5518807" y="3166018"/>
            <a:ext cx="1168922" cy="461665"/>
          </a:xfrm>
          <a:prstGeom prst="rect">
            <a:avLst/>
          </a:prstGeom>
          <a:noFill/>
        </p:spPr>
        <p:txBody>
          <a:bodyPr wrap="square" rtlCol="0">
            <a:spAutoFit/>
          </a:bodyPr>
          <a:lstStyle/>
          <a:p>
            <a:r>
              <a:rPr lang="en-US" sz="2400" b="1" dirty="0">
                <a:solidFill>
                  <a:srgbClr val="C00000"/>
                </a:solidFill>
                <a:latin typeface="Gotham Book" pitchFamily="50" charset="0"/>
                <a:cs typeface="Gotham Book" pitchFamily="50" charset="0"/>
              </a:rPr>
              <a:t>brain</a:t>
            </a:r>
            <a:r>
              <a:rPr lang="en-US" dirty="0">
                <a:latin typeface="Gotham Book" pitchFamily="50" charset="0"/>
                <a:cs typeface="Gotham Book" pitchFamily="50" charset="0"/>
              </a:rPr>
              <a:t> </a:t>
            </a:r>
          </a:p>
        </p:txBody>
      </p:sp>
      <p:sp>
        <p:nvSpPr>
          <p:cNvPr id="14" name="TextBox 13">
            <a:extLst>
              <a:ext uri="{FF2B5EF4-FFF2-40B4-BE49-F238E27FC236}">
                <a16:creationId xmlns:a16="http://schemas.microsoft.com/office/drawing/2014/main" id="{80336AB6-D0A6-4ACB-9AB7-49B95B00BA60}"/>
              </a:ext>
            </a:extLst>
          </p:cNvPr>
          <p:cNvSpPr txBox="1"/>
          <p:nvPr/>
        </p:nvSpPr>
        <p:spPr>
          <a:xfrm>
            <a:off x="7629142" y="3133016"/>
            <a:ext cx="1882888" cy="461665"/>
          </a:xfrm>
          <a:prstGeom prst="rect">
            <a:avLst/>
          </a:prstGeom>
          <a:noFill/>
        </p:spPr>
        <p:txBody>
          <a:bodyPr wrap="square" rtlCol="0">
            <a:spAutoFit/>
          </a:bodyPr>
          <a:lstStyle/>
          <a:p>
            <a:r>
              <a:rPr lang="en-US" sz="2400" b="1" dirty="0">
                <a:solidFill>
                  <a:srgbClr val="C00000"/>
                </a:solidFill>
                <a:latin typeface="Gotham Book" pitchFamily="50" charset="0"/>
                <a:cs typeface="Gotham Book" pitchFamily="50" charset="0"/>
              </a:rPr>
              <a:t>recording</a:t>
            </a:r>
            <a:r>
              <a:rPr lang="en-US" dirty="0">
                <a:latin typeface="Gotham Book" pitchFamily="50" charset="0"/>
                <a:cs typeface="Gotham Book" pitchFamily="50" charset="0"/>
              </a:rPr>
              <a:t> </a:t>
            </a:r>
          </a:p>
        </p:txBody>
      </p:sp>
      <p:cxnSp>
        <p:nvCxnSpPr>
          <p:cNvPr id="16" name="Straight Arrow Connector 15">
            <a:extLst>
              <a:ext uri="{FF2B5EF4-FFF2-40B4-BE49-F238E27FC236}">
                <a16:creationId xmlns:a16="http://schemas.microsoft.com/office/drawing/2014/main" id="{37D32E3C-0E4B-4857-928D-EE0D30C81082}"/>
              </a:ext>
            </a:extLst>
          </p:cNvPr>
          <p:cNvCxnSpPr>
            <a:cxnSpLocks/>
          </p:cNvCxnSpPr>
          <p:nvPr/>
        </p:nvCxnSpPr>
        <p:spPr>
          <a:xfrm flipH="1" flipV="1">
            <a:off x="3175000" y="2819860"/>
            <a:ext cx="18851" cy="36877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C25BFD5-7C3F-46C9-A50B-6B8C9C9BB526}"/>
              </a:ext>
            </a:extLst>
          </p:cNvPr>
          <p:cNvCxnSpPr>
            <a:cxnSpLocks/>
          </p:cNvCxnSpPr>
          <p:nvPr/>
        </p:nvCxnSpPr>
        <p:spPr>
          <a:xfrm flipH="1" flipV="1">
            <a:off x="6026872" y="2848257"/>
            <a:ext cx="18851" cy="36877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39CF6C-6DD4-42C4-A189-C37D392A678B}"/>
              </a:ext>
            </a:extLst>
          </p:cNvPr>
          <p:cNvCxnSpPr>
            <a:cxnSpLocks/>
          </p:cNvCxnSpPr>
          <p:nvPr/>
        </p:nvCxnSpPr>
        <p:spPr>
          <a:xfrm flipH="1" flipV="1">
            <a:off x="8572524" y="2720668"/>
            <a:ext cx="18851" cy="36877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35B0CF5-136C-424C-ACD9-11F9720DA65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54343" y="3808639"/>
            <a:ext cx="4041313" cy="1981036"/>
          </a:xfrm>
          <a:prstGeom prst="rect">
            <a:avLst/>
          </a:prstGeom>
          <a:ln w="28575">
            <a:solidFill>
              <a:srgbClr val="583494"/>
            </a:solidFill>
          </a:ln>
        </p:spPr>
      </p:pic>
      <p:pic>
        <p:nvPicPr>
          <p:cNvPr id="28" name="Picture 27">
            <a:extLst>
              <a:ext uri="{FF2B5EF4-FFF2-40B4-BE49-F238E27FC236}">
                <a16:creationId xmlns:a16="http://schemas.microsoft.com/office/drawing/2014/main" id="{388A8009-FE2D-4092-A15D-21B028F1113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l="20115" t="11462" r="9274" b="48706"/>
          <a:stretch/>
        </p:blipFill>
        <p:spPr>
          <a:xfrm>
            <a:off x="5518807" y="3805445"/>
            <a:ext cx="5497847" cy="1984230"/>
          </a:xfrm>
          <a:prstGeom prst="rect">
            <a:avLst/>
          </a:prstGeom>
          <a:ln w="28575">
            <a:solidFill>
              <a:srgbClr val="583494"/>
            </a:solidFill>
          </a:ln>
        </p:spPr>
      </p:pic>
      <p:sp>
        <p:nvSpPr>
          <p:cNvPr id="29" name="TextBox 28">
            <a:extLst>
              <a:ext uri="{FF2B5EF4-FFF2-40B4-BE49-F238E27FC236}">
                <a16:creationId xmlns:a16="http://schemas.microsoft.com/office/drawing/2014/main" id="{F61DA0C8-EEFE-442E-8A16-125D25B7E127}"/>
              </a:ext>
            </a:extLst>
          </p:cNvPr>
          <p:cNvSpPr txBox="1"/>
          <p:nvPr/>
        </p:nvSpPr>
        <p:spPr>
          <a:xfrm>
            <a:off x="0" y="6748972"/>
            <a:ext cx="6350000" cy="230832"/>
          </a:xfrm>
          <a:prstGeom prst="rect">
            <a:avLst/>
          </a:prstGeom>
          <a:noFill/>
        </p:spPr>
        <p:txBody>
          <a:bodyPr wrap="square" rtlCol="0">
            <a:spAutoFit/>
          </a:bodyPr>
          <a:lstStyle/>
          <a:p>
            <a:r>
              <a:rPr lang="en-US" sz="900" dirty="0">
                <a:solidFill>
                  <a:schemeClr val="bg1">
                    <a:lumMod val="65000"/>
                  </a:schemeClr>
                </a:solidFill>
                <a:hlinkClick r:id="rId8" tooltip="http://neurowiki2013.wikidot.com/individual:hallucinations-in-psychopathologies">
                  <a:extLst>
                    <a:ext uri="{A12FA001-AC4F-418D-AE19-62706E023703}">
                      <ahyp:hlinkClr xmlns:ahyp="http://schemas.microsoft.com/office/drawing/2018/hyperlinkcolor" val="tx"/>
                    </a:ext>
                  </a:extLst>
                </a:hlinkClick>
              </a:rPr>
              <a:t>This Photo</a:t>
            </a:r>
            <a:r>
              <a:rPr lang="en-US" sz="900" dirty="0">
                <a:solidFill>
                  <a:schemeClr val="bg1">
                    <a:lumMod val="65000"/>
                  </a:schemeClr>
                </a:solidFill>
              </a:rPr>
              <a:t> by Unknown Author is licensed under </a:t>
            </a:r>
            <a:r>
              <a:rPr lang="en-US" sz="900" dirty="0">
                <a:solidFill>
                  <a:schemeClr val="bg1">
                    <a:lumMod val="65000"/>
                  </a:schemeClr>
                </a:solidFill>
                <a:hlinkClick r:id="rId9"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1">
                  <a:lumMod val="65000"/>
                </a:schemeClr>
              </a:solidFill>
            </a:endParaRPr>
          </a:p>
        </p:txBody>
      </p:sp>
      <p:pic>
        <p:nvPicPr>
          <p:cNvPr id="23" name="Picture 22">
            <a:extLst>
              <a:ext uri="{FF2B5EF4-FFF2-40B4-BE49-F238E27FC236}">
                <a16:creationId xmlns:a16="http://schemas.microsoft.com/office/drawing/2014/main" id="{F0D5E254-B8FC-4C71-8D70-8B131B0085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3636499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760369-C7CE-48F7-8AF6-3776015CE994}"/>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666668" y="256032"/>
            <a:ext cx="7897180"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What is a seizure?</a:t>
            </a:r>
          </a:p>
        </p:txBody>
      </p:sp>
      <p:sp>
        <p:nvSpPr>
          <p:cNvPr id="2" name="TextBox 1">
            <a:extLst>
              <a:ext uri="{FF2B5EF4-FFF2-40B4-BE49-F238E27FC236}">
                <a16:creationId xmlns:a16="http://schemas.microsoft.com/office/drawing/2014/main" id="{17EFC52A-9ECD-4DE0-85A4-8EA15BFE72E9}"/>
              </a:ext>
            </a:extLst>
          </p:cNvPr>
          <p:cNvSpPr txBox="1"/>
          <p:nvPr/>
        </p:nvSpPr>
        <p:spPr>
          <a:xfrm>
            <a:off x="797731" y="1503131"/>
            <a:ext cx="9548075" cy="3570208"/>
          </a:xfrm>
          <a:prstGeom prst="rect">
            <a:avLst/>
          </a:prstGeom>
          <a:noFill/>
        </p:spPr>
        <p:txBody>
          <a:bodyPr wrap="square" rtlCol="0">
            <a:spAutoFit/>
          </a:bodyPr>
          <a:lstStyle/>
          <a:p>
            <a:r>
              <a:rPr lang="en-US" sz="2600" dirty="0">
                <a:solidFill>
                  <a:srgbClr val="583494"/>
                </a:solidFill>
                <a:latin typeface="Gotham Book" pitchFamily="50" charset="0"/>
                <a:cs typeface="Gotham Book" pitchFamily="50" charset="0"/>
              </a:rPr>
              <a:t>A seizure is a symptom of </a:t>
            </a:r>
            <a:r>
              <a:rPr lang="en-US" sz="2600" b="1" dirty="0">
                <a:solidFill>
                  <a:srgbClr val="C00000"/>
                </a:solidFill>
                <a:latin typeface="Gotham Book" pitchFamily="50" charset="0"/>
                <a:cs typeface="Gotham Book" pitchFamily="50" charset="0"/>
              </a:rPr>
              <a:t>epilepsy</a:t>
            </a:r>
            <a:r>
              <a:rPr lang="en-US" sz="2600" dirty="0">
                <a:solidFill>
                  <a:srgbClr val="7030A0"/>
                </a:solidFill>
                <a:latin typeface="Gotham Book" pitchFamily="50" charset="0"/>
                <a:cs typeface="Gotham Book" pitchFamily="50" charset="0"/>
              </a:rPr>
              <a:t>.  </a:t>
            </a:r>
          </a:p>
          <a:p>
            <a:endParaRPr lang="en-US" sz="1000" dirty="0">
              <a:solidFill>
                <a:srgbClr val="7030A0"/>
              </a:solidFill>
              <a:latin typeface="Gotham Book" pitchFamily="50" charset="0"/>
              <a:cs typeface="Gotham Book" pitchFamily="50" charset="0"/>
            </a:endParaRPr>
          </a:p>
          <a:p>
            <a:r>
              <a:rPr lang="en-US" sz="2600" dirty="0">
                <a:solidFill>
                  <a:srgbClr val="583494"/>
                </a:solidFill>
                <a:latin typeface="Gotham Book" pitchFamily="50" charset="0"/>
                <a:cs typeface="Gotham Book" pitchFamily="50" charset="0"/>
              </a:rPr>
              <a:t>Someone having a seizure might</a:t>
            </a:r>
          </a:p>
          <a:p>
            <a:r>
              <a:rPr lang="en-US" sz="2600" dirty="0">
                <a:solidFill>
                  <a:srgbClr val="583494"/>
                </a:solidFill>
                <a:latin typeface="Gotham Book" pitchFamily="50" charset="0"/>
                <a:cs typeface="Gotham Book" pitchFamily="50" charset="0"/>
              </a:rPr>
              <a:t>have a change in:</a:t>
            </a:r>
          </a:p>
          <a:p>
            <a:pPr algn="ctr"/>
            <a:endParaRPr lang="en-US" sz="800" dirty="0">
              <a:solidFill>
                <a:srgbClr val="583494"/>
              </a:solidFill>
              <a:latin typeface="Abadi" panose="020B0604020104020204" pitchFamily="34" charset="0"/>
            </a:endParaRPr>
          </a:p>
          <a:p>
            <a:pPr marL="342900" indent="-342900">
              <a:buFont typeface="Arial" panose="020B0604020202020204" pitchFamily="34" charset="0"/>
              <a:buChar char="•"/>
            </a:pPr>
            <a:r>
              <a:rPr lang="en-US" sz="2600" dirty="0">
                <a:solidFill>
                  <a:srgbClr val="583494"/>
                </a:solidFill>
                <a:latin typeface="Gotham Book" pitchFamily="50" charset="0"/>
                <a:cs typeface="Gotham Book" pitchFamily="50" charset="0"/>
              </a:rPr>
              <a:t>the way their body moves</a:t>
            </a:r>
          </a:p>
          <a:p>
            <a:pPr marL="342900" indent="-342900">
              <a:buFont typeface="Arial" panose="020B0604020202020204" pitchFamily="34" charset="0"/>
              <a:buChar char="•"/>
            </a:pPr>
            <a:r>
              <a:rPr lang="en-US" sz="2600" dirty="0">
                <a:solidFill>
                  <a:srgbClr val="583494"/>
                </a:solidFill>
                <a:latin typeface="Gotham Book" pitchFamily="50" charset="0"/>
                <a:cs typeface="Gotham Book" pitchFamily="50" charset="0"/>
              </a:rPr>
              <a:t>the sensations that they feel</a:t>
            </a:r>
          </a:p>
          <a:p>
            <a:pPr marL="342900" indent="-342900">
              <a:buFont typeface="Arial" panose="020B0604020202020204" pitchFamily="34" charset="0"/>
              <a:buChar char="•"/>
            </a:pPr>
            <a:r>
              <a:rPr lang="en-US" sz="2600" dirty="0">
                <a:solidFill>
                  <a:srgbClr val="583494"/>
                </a:solidFill>
                <a:latin typeface="Gotham Book" pitchFamily="50" charset="0"/>
                <a:cs typeface="Gotham Book" pitchFamily="50" charset="0"/>
              </a:rPr>
              <a:t>how they speak or act</a:t>
            </a:r>
          </a:p>
          <a:p>
            <a:pPr marL="342900" indent="-342900">
              <a:buFont typeface="Arial" panose="020B0604020202020204" pitchFamily="34" charset="0"/>
              <a:buChar char="•"/>
            </a:pPr>
            <a:r>
              <a:rPr lang="en-US" sz="2600" dirty="0">
                <a:solidFill>
                  <a:srgbClr val="583494"/>
                </a:solidFill>
                <a:latin typeface="Gotham Book" pitchFamily="50" charset="0"/>
                <a:cs typeface="Gotham Book" pitchFamily="50" charset="0"/>
              </a:rPr>
              <a:t>how they respond to you</a:t>
            </a:r>
          </a:p>
          <a:p>
            <a:pPr marL="342900" indent="-342900">
              <a:buFont typeface="Arial" panose="020B0604020202020204" pitchFamily="34" charset="0"/>
              <a:buChar char="•"/>
            </a:pPr>
            <a:r>
              <a:rPr lang="en-US" sz="2600" dirty="0">
                <a:solidFill>
                  <a:srgbClr val="583494"/>
                </a:solidFill>
                <a:latin typeface="Gotham Book" pitchFamily="50" charset="0"/>
                <a:cs typeface="Gotham Book" pitchFamily="50" charset="0"/>
              </a:rPr>
              <a:t>how awake they are</a:t>
            </a:r>
            <a:endParaRPr lang="en-US" sz="2400" dirty="0">
              <a:solidFill>
                <a:srgbClr val="7030A0"/>
              </a:solidFill>
              <a:latin typeface="Abadi" panose="020B0604020104020204" pitchFamily="34" charset="0"/>
            </a:endParaRPr>
          </a:p>
        </p:txBody>
      </p:sp>
      <p:pic>
        <p:nvPicPr>
          <p:cNvPr id="12" name="Picture 11">
            <a:extLst>
              <a:ext uri="{FF2B5EF4-FFF2-40B4-BE49-F238E27FC236}">
                <a16:creationId xmlns:a16="http://schemas.microsoft.com/office/drawing/2014/main" id="{9BDAD78C-0EF6-43FA-B88B-6653736EF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3089" y="2034019"/>
            <a:ext cx="3795510" cy="2710232"/>
          </a:xfrm>
          <a:prstGeom prst="rect">
            <a:avLst/>
          </a:prstGeom>
          <a:ln w="38100">
            <a:solidFill>
              <a:srgbClr val="583494"/>
            </a:solidFill>
          </a:ln>
        </p:spPr>
      </p:pic>
      <p:pic>
        <p:nvPicPr>
          <p:cNvPr id="11" name="Picture 10">
            <a:extLst>
              <a:ext uri="{FF2B5EF4-FFF2-40B4-BE49-F238E27FC236}">
                <a16:creationId xmlns:a16="http://schemas.microsoft.com/office/drawing/2014/main" id="{FF85FBC0-602C-4A7F-A5F9-2F6FC813A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347894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571E84-1162-4F88-A735-1394507EC8BC}"/>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2352920" y="256032"/>
            <a:ext cx="8579671"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Why does a seizure happen?</a:t>
            </a:r>
          </a:p>
        </p:txBody>
      </p:sp>
      <p:sp>
        <p:nvSpPr>
          <p:cNvPr id="2" name="TextBox 1">
            <a:extLst>
              <a:ext uri="{FF2B5EF4-FFF2-40B4-BE49-F238E27FC236}">
                <a16:creationId xmlns:a16="http://schemas.microsoft.com/office/drawing/2014/main" id="{17EFC52A-9ECD-4DE0-85A4-8EA15BFE72E9}"/>
              </a:ext>
            </a:extLst>
          </p:cNvPr>
          <p:cNvSpPr txBox="1"/>
          <p:nvPr/>
        </p:nvSpPr>
        <p:spPr>
          <a:xfrm>
            <a:off x="405353" y="1445959"/>
            <a:ext cx="11492007" cy="769441"/>
          </a:xfrm>
          <a:prstGeom prst="rect">
            <a:avLst/>
          </a:prstGeom>
          <a:noFill/>
        </p:spPr>
        <p:txBody>
          <a:bodyPr wrap="square" rtlCol="0">
            <a:spAutoFit/>
          </a:bodyPr>
          <a:lstStyle/>
          <a:p>
            <a:r>
              <a:rPr lang="en-US" sz="2200" dirty="0">
                <a:solidFill>
                  <a:srgbClr val="583494"/>
                </a:solidFill>
                <a:latin typeface="Gotham Book" pitchFamily="50" charset="0"/>
                <a:cs typeface="Gotham Book" pitchFamily="50" charset="0"/>
              </a:rPr>
              <a:t>A seizure happens when neurons send </a:t>
            </a:r>
            <a:r>
              <a:rPr lang="en-US" sz="2200" b="1" dirty="0">
                <a:solidFill>
                  <a:srgbClr val="C00000"/>
                </a:solidFill>
                <a:latin typeface="Gotham Book" pitchFamily="50" charset="0"/>
                <a:cs typeface="Gotham Book" pitchFamily="50" charset="0"/>
              </a:rPr>
              <a:t>too many electric signals at one time</a:t>
            </a:r>
            <a:r>
              <a:rPr lang="en-US" sz="2200" dirty="0">
                <a:solidFill>
                  <a:srgbClr val="7030A0"/>
                </a:solidFill>
                <a:latin typeface="Gotham Book" pitchFamily="50" charset="0"/>
                <a:cs typeface="Gotham Book" pitchFamily="50" charset="0"/>
              </a:rPr>
              <a:t>.</a:t>
            </a:r>
          </a:p>
          <a:p>
            <a:pPr algn="ctr"/>
            <a:r>
              <a:rPr lang="en-US" sz="2200" dirty="0">
                <a:solidFill>
                  <a:srgbClr val="583494"/>
                </a:solidFill>
                <a:latin typeface="Gotham Book" pitchFamily="50" charset="0"/>
                <a:cs typeface="Gotham Book" pitchFamily="50" charset="0"/>
              </a:rPr>
              <a:t>This is like an electrical “storm” that happens in the brain. </a:t>
            </a:r>
          </a:p>
        </p:txBody>
      </p:sp>
      <p:sp>
        <p:nvSpPr>
          <p:cNvPr id="3" name="Rectangle 2">
            <a:extLst>
              <a:ext uri="{FF2B5EF4-FFF2-40B4-BE49-F238E27FC236}">
                <a16:creationId xmlns:a16="http://schemas.microsoft.com/office/drawing/2014/main" id="{741DC048-1248-417E-8437-CBA5ED45259E}"/>
              </a:ext>
            </a:extLst>
          </p:cNvPr>
          <p:cNvSpPr/>
          <p:nvPr/>
        </p:nvSpPr>
        <p:spPr>
          <a:xfrm>
            <a:off x="2860345" y="2412148"/>
            <a:ext cx="6906378" cy="707886"/>
          </a:xfrm>
          <a:prstGeom prst="rect">
            <a:avLst/>
          </a:prstGeom>
        </p:spPr>
        <p:txBody>
          <a:bodyPr wrap="none">
            <a:spAutoFit/>
          </a:bodyPr>
          <a:lstStyle/>
          <a:p>
            <a:r>
              <a:rPr lang="en-US" sz="4000" b="1" dirty="0">
                <a:solidFill>
                  <a:srgbClr val="583494"/>
                </a:solidFill>
                <a:latin typeface="Gotham Bold" pitchFamily="50" charset="0"/>
                <a:cs typeface="Gotham Bold" pitchFamily="50" charset="0"/>
              </a:rPr>
              <a:t>Who can have a seizure?</a:t>
            </a:r>
          </a:p>
        </p:txBody>
      </p:sp>
      <p:sp>
        <p:nvSpPr>
          <p:cNvPr id="7" name="Rectangle 6">
            <a:extLst>
              <a:ext uri="{FF2B5EF4-FFF2-40B4-BE49-F238E27FC236}">
                <a16:creationId xmlns:a16="http://schemas.microsoft.com/office/drawing/2014/main" id="{530E3295-152E-4E29-9340-10742D6D51CA}"/>
              </a:ext>
            </a:extLst>
          </p:cNvPr>
          <p:cNvSpPr/>
          <p:nvPr/>
        </p:nvSpPr>
        <p:spPr>
          <a:xfrm>
            <a:off x="2142088" y="3050383"/>
            <a:ext cx="8313173" cy="1138773"/>
          </a:xfrm>
          <a:prstGeom prst="rect">
            <a:avLst/>
          </a:prstGeom>
        </p:spPr>
        <p:txBody>
          <a:bodyPr wrap="none">
            <a:spAutoFit/>
          </a:bodyPr>
          <a:lstStyle/>
          <a:p>
            <a:pPr algn="ctr"/>
            <a:r>
              <a:rPr lang="en-US" sz="2200" b="1" dirty="0">
                <a:solidFill>
                  <a:srgbClr val="C00000"/>
                </a:solidFill>
                <a:latin typeface="Gotham Book" pitchFamily="50" charset="0"/>
                <a:cs typeface="Gotham Book" pitchFamily="50" charset="0"/>
              </a:rPr>
              <a:t>Anyone</a:t>
            </a:r>
            <a:r>
              <a:rPr lang="en-US" sz="2200" dirty="0">
                <a:solidFill>
                  <a:srgbClr val="7030A0"/>
                </a:solidFill>
                <a:latin typeface="Gotham Book" pitchFamily="50" charset="0"/>
                <a:cs typeface="Gotham Book" pitchFamily="50" charset="0"/>
              </a:rPr>
              <a:t> </a:t>
            </a:r>
            <a:r>
              <a:rPr lang="en-US" sz="2200" dirty="0">
                <a:solidFill>
                  <a:srgbClr val="583494"/>
                </a:solidFill>
                <a:latin typeface="Gotham Book" pitchFamily="50" charset="0"/>
                <a:cs typeface="Gotham Book" pitchFamily="50" charset="0"/>
              </a:rPr>
              <a:t>can have a seizure. </a:t>
            </a:r>
          </a:p>
          <a:p>
            <a:pPr algn="ctr"/>
            <a:r>
              <a:rPr lang="en-US" sz="2200" b="1" dirty="0">
                <a:solidFill>
                  <a:srgbClr val="C00000"/>
                </a:solidFill>
                <a:latin typeface="Gotham Book" pitchFamily="50" charset="0"/>
                <a:cs typeface="Gotham Book" pitchFamily="50" charset="0"/>
              </a:rPr>
              <a:t>1 out of 10 </a:t>
            </a:r>
            <a:r>
              <a:rPr lang="en-US" sz="2200" b="1" dirty="0">
                <a:solidFill>
                  <a:srgbClr val="583494"/>
                </a:solidFill>
                <a:latin typeface="Gotham Book" pitchFamily="50" charset="0"/>
                <a:cs typeface="Gotham Book" pitchFamily="50" charset="0"/>
              </a:rPr>
              <a:t>people </a:t>
            </a:r>
            <a:r>
              <a:rPr lang="en-US" sz="2200" dirty="0">
                <a:solidFill>
                  <a:srgbClr val="583494"/>
                </a:solidFill>
                <a:latin typeface="Gotham Book" pitchFamily="50" charset="0"/>
                <a:cs typeface="Gotham Book" pitchFamily="50" charset="0"/>
              </a:rPr>
              <a:t>will have a seizure during their lifetime.</a:t>
            </a:r>
          </a:p>
          <a:p>
            <a:r>
              <a:rPr lang="en-US" sz="2400" dirty="0">
                <a:solidFill>
                  <a:srgbClr val="7030A0"/>
                </a:solidFill>
                <a:latin typeface="Abadi" panose="020B0604020104020204" pitchFamily="34" charset="0"/>
              </a:rPr>
              <a:t>  </a:t>
            </a:r>
            <a:endParaRPr lang="en-US" sz="2400" dirty="0"/>
          </a:p>
        </p:txBody>
      </p:sp>
      <p:pic>
        <p:nvPicPr>
          <p:cNvPr id="25" name="Graphic 24" descr="Person with Cane">
            <a:extLst>
              <a:ext uri="{FF2B5EF4-FFF2-40B4-BE49-F238E27FC236}">
                <a16:creationId xmlns:a16="http://schemas.microsoft.com/office/drawing/2014/main" id="{1E94DA42-B8CA-49C8-A2FA-6530C73422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1410" y="4069754"/>
            <a:ext cx="1326616" cy="1408592"/>
          </a:xfrm>
          <a:prstGeom prst="rect">
            <a:avLst/>
          </a:prstGeom>
        </p:spPr>
      </p:pic>
      <p:pic>
        <p:nvPicPr>
          <p:cNvPr id="32" name="Graphic 31" descr="Man and woman">
            <a:extLst>
              <a:ext uri="{FF2B5EF4-FFF2-40B4-BE49-F238E27FC236}">
                <a16:creationId xmlns:a16="http://schemas.microsoft.com/office/drawing/2014/main" id="{2E3A197E-D731-49DE-9B4E-AAEA359A3C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79448" y="4014336"/>
            <a:ext cx="1326616" cy="1519427"/>
          </a:xfrm>
          <a:prstGeom prst="rect">
            <a:avLst/>
          </a:prstGeom>
        </p:spPr>
      </p:pic>
      <p:pic>
        <p:nvPicPr>
          <p:cNvPr id="37" name="Graphic 36" descr="Family with two children">
            <a:extLst>
              <a:ext uri="{FF2B5EF4-FFF2-40B4-BE49-F238E27FC236}">
                <a16:creationId xmlns:a16="http://schemas.microsoft.com/office/drawing/2014/main" id="{3E12033C-8F4A-4950-98BC-85ABDD1AE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92961" y="3630118"/>
            <a:ext cx="2161716" cy="2161716"/>
          </a:xfrm>
          <a:prstGeom prst="rect">
            <a:avLst/>
          </a:prstGeom>
        </p:spPr>
      </p:pic>
      <p:pic>
        <p:nvPicPr>
          <p:cNvPr id="39" name="Graphic 38" descr="Parent and Baby">
            <a:extLst>
              <a:ext uri="{FF2B5EF4-FFF2-40B4-BE49-F238E27FC236}">
                <a16:creationId xmlns:a16="http://schemas.microsoft.com/office/drawing/2014/main" id="{A42B0B1D-4972-4E84-96EB-102DA7CE33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29342" y="4151730"/>
            <a:ext cx="1326616" cy="1326616"/>
          </a:xfrm>
          <a:prstGeom prst="rect">
            <a:avLst/>
          </a:prstGeom>
        </p:spPr>
      </p:pic>
      <p:pic>
        <p:nvPicPr>
          <p:cNvPr id="43" name="Graphic 42" descr="Person in wheelchair">
            <a:extLst>
              <a:ext uri="{FF2B5EF4-FFF2-40B4-BE49-F238E27FC236}">
                <a16:creationId xmlns:a16="http://schemas.microsoft.com/office/drawing/2014/main" id="{A4555369-2ED2-430D-89D4-62C1D1ED88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95996" y="4174234"/>
            <a:ext cx="1389648" cy="1389648"/>
          </a:xfrm>
          <a:prstGeom prst="rect">
            <a:avLst/>
          </a:prstGeom>
        </p:spPr>
      </p:pic>
      <p:pic>
        <p:nvPicPr>
          <p:cNvPr id="44" name="Graphic 43" descr="Family with two children">
            <a:extLst>
              <a:ext uri="{FF2B5EF4-FFF2-40B4-BE49-F238E27FC236}">
                <a16:creationId xmlns:a16="http://schemas.microsoft.com/office/drawing/2014/main" id="{14AC7D07-C3E7-4686-B97F-6A2E90AFD2C8}"/>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72141"/>
          <a:stretch/>
        </p:blipFill>
        <p:spPr>
          <a:xfrm>
            <a:off x="5559287" y="3630117"/>
            <a:ext cx="602237" cy="2161717"/>
          </a:xfrm>
          <a:prstGeom prst="rect">
            <a:avLst/>
          </a:prstGeom>
        </p:spPr>
      </p:pic>
      <p:pic>
        <p:nvPicPr>
          <p:cNvPr id="18" name="Picture 17">
            <a:extLst>
              <a:ext uri="{FF2B5EF4-FFF2-40B4-BE49-F238E27FC236}">
                <a16:creationId xmlns:a16="http://schemas.microsoft.com/office/drawing/2014/main" id="{BDF6398A-0C27-4F18-81E8-9728018991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281711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758EA2-DD54-40E3-A2CD-1A6B6E08FCCB}"/>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562971" y="256032"/>
            <a:ext cx="11342407"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What else should I know about seizures?</a:t>
            </a:r>
          </a:p>
        </p:txBody>
      </p:sp>
      <p:sp>
        <p:nvSpPr>
          <p:cNvPr id="2" name="TextBox 1">
            <a:extLst>
              <a:ext uri="{FF2B5EF4-FFF2-40B4-BE49-F238E27FC236}">
                <a16:creationId xmlns:a16="http://schemas.microsoft.com/office/drawing/2014/main" id="{17EFC52A-9ECD-4DE0-85A4-8EA15BFE72E9}"/>
              </a:ext>
            </a:extLst>
          </p:cNvPr>
          <p:cNvSpPr txBox="1"/>
          <p:nvPr/>
        </p:nvSpPr>
        <p:spPr>
          <a:xfrm>
            <a:off x="797731" y="1610556"/>
            <a:ext cx="9548075" cy="1077218"/>
          </a:xfrm>
          <a:prstGeom prst="rect">
            <a:avLst/>
          </a:prstGeom>
          <a:noFill/>
        </p:spPr>
        <p:txBody>
          <a:bodyPr wrap="square" rtlCol="0">
            <a:spAutoFit/>
          </a:bodyPr>
          <a:lstStyle/>
          <a:p>
            <a:pPr algn="ctr"/>
            <a:endParaRPr lang="en-US" sz="800" dirty="0">
              <a:solidFill>
                <a:srgbClr val="7030A0"/>
              </a:solidFill>
              <a:latin typeface="Abadi" panose="020B0604020104020204" pitchFamily="34" charset="0"/>
            </a:endParaRPr>
          </a:p>
          <a:p>
            <a:pPr algn="ctr"/>
            <a:endParaRPr lang="en-US" sz="800" dirty="0">
              <a:solidFill>
                <a:srgbClr val="7030A0"/>
              </a:solidFill>
              <a:latin typeface="Abadi" panose="020B0604020104020204" pitchFamily="34" charset="0"/>
            </a:endParaRPr>
          </a:p>
          <a:p>
            <a:pPr marL="342900" indent="-342900">
              <a:buFont typeface="Arial" panose="020B0604020202020204" pitchFamily="34" charset="0"/>
              <a:buChar char="•"/>
            </a:pPr>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p:txBody>
      </p:sp>
      <p:sp>
        <p:nvSpPr>
          <p:cNvPr id="8" name="TextBox 7">
            <a:extLst>
              <a:ext uri="{FF2B5EF4-FFF2-40B4-BE49-F238E27FC236}">
                <a16:creationId xmlns:a16="http://schemas.microsoft.com/office/drawing/2014/main" id="{F44FE8FF-B527-4C13-A550-02DAC1816666}"/>
              </a:ext>
            </a:extLst>
          </p:cNvPr>
          <p:cNvSpPr txBox="1"/>
          <p:nvPr/>
        </p:nvSpPr>
        <p:spPr>
          <a:xfrm>
            <a:off x="589793" y="1062374"/>
            <a:ext cx="5568675" cy="834074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Seizures are hard to predict. </a:t>
            </a:r>
          </a:p>
          <a:p>
            <a:endParaRPr lang="en-US" sz="800" dirty="0">
              <a:solidFill>
                <a:srgbClr val="583494"/>
              </a:solidFill>
              <a:latin typeface="Gotham Book" pitchFamily="50" charset="0"/>
              <a:cs typeface="Gotham Book" pitchFamily="50" charset="0"/>
            </a:endParaRP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Most seizures last a few seconds to a few minutes and then stop. </a:t>
            </a:r>
          </a:p>
          <a:p>
            <a:endParaRPr lang="en-US" sz="800" dirty="0">
              <a:solidFill>
                <a:srgbClr val="583494"/>
              </a:solidFill>
              <a:latin typeface="Gotham Book" pitchFamily="50" charset="0"/>
              <a:cs typeface="Gotham Book" pitchFamily="50" charset="0"/>
            </a:endParaRP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A person having a seizure cannot control what is happening.</a:t>
            </a:r>
          </a:p>
          <a:p>
            <a:pPr marL="342900" indent="-34290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If you think someone is having a seizure, let a grown up know.</a:t>
            </a:r>
          </a:p>
          <a:p>
            <a:pPr marL="342900" indent="-34290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A person might feel sleepy after a seizure and need to rest. </a:t>
            </a:r>
          </a:p>
          <a:p>
            <a:pPr marL="342900" indent="-342900">
              <a:buFont typeface="Arial" panose="020B0604020202020204" pitchFamily="34" charset="0"/>
              <a:buChar char="•"/>
            </a:pPr>
            <a:endParaRPr lang="en-US" sz="800" dirty="0">
              <a:solidFill>
                <a:srgbClr val="583494"/>
              </a:solidFill>
              <a:latin typeface="Gotham Book" pitchFamily="50" charset="0"/>
              <a:cs typeface="Gotham Book" pitchFamily="50" charset="0"/>
            </a:endParaRPr>
          </a:p>
          <a:p>
            <a:pPr marL="342900" indent="-342900">
              <a:buFont typeface="Arial" panose="020B0604020202020204" pitchFamily="34" charset="0"/>
              <a:buChar char="•"/>
            </a:pPr>
            <a:r>
              <a:rPr lang="en-US" sz="2400" dirty="0">
                <a:solidFill>
                  <a:srgbClr val="583494"/>
                </a:solidFill>
                <a:latin typeface="Gotham Book" pitchFamily="50" charset="0"/>
                <a:cs typeface="Gotham Book" pitchFamily="50" charset="0"/>
              </a:rPr>
              <a:t>Seizures and epilepsy are not contagious.</a:t>
            </a:r>
          </a:p>
          <a:p>
            <a:pPr marL="342900" indent="-342900">
              <a:buFont typeface="Arial" panose="020B0604020202020204" pitchFamily="34" charset="0"/>
              <a:buChar char="•"/>
            </a:pPr>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a:p>
            <a:r>
              <a:rPr lang="en-US" sz="2400" dirty="0">
                <a:solidFill>
                  <a:srgbClr val="7030A0"/>
                </a:solidFill>
                <a:latin typeface="Abadi" panose="020B0604020104020204" pitchFamily="34" charset="0"/>
              </a:rPr>
              <a:t> </a:t>
            </a:r>
          </a:p>
          <a:p>
            <a:pPr marL="342900" indent="-342900">
              <a:buFont typeface="Arial" panose="020B0604020202020204" pitchFamily="34" charset="0"/>
              <a:buChar char="•"/>
            </a:pPr>
            <a:endParaRPr lang="en-US" sz="2400" dirty="0">
              <a:solidFill>
                <a:srgbClr val="7030A0"/>
              </a:solidFill>
              <a:latin typeface="Abadi" panose="020B0604020104020204" pitchFamily="34" charset="0"/>
            </a:endParaRPr>
          </a:p>
          <a:p>
            <a:pPr marL="342900" indent="-342900">
              <a:buFont typeface="Arial" panose="020B0604020202020204" pitchFamily="34" charset="0"/>
              <a:buChar char="•"/>
            </a:pPr>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a:p>
            <a:endParaRPr lang="en-US" sz="2400" dirty="0">
              <a:solidFill>
                <a:srgbClr val="7030A0"/>
              </a:solidFill>
              <a:latin typeface="Abadi" panose="020B0604020104020204" pitchFamily="34" charset="0"/>
            </a:endParaRPr>
          </a:p>
        </p:txBody>
      </p:sp>
      <p:pic>
        <p:nvPicPr>
          <p:cNvPr id="13" name="Picture 12">
            <a:extLst>
              <a:ext uri="{FF2B5EF4-FFF2-40B4-BE49-F238E27FC236}">
                <a16:creationId xmlns:a16="http://schemas.microsoft.com/office/drawing/2014/main" id="{C22A58EC-D92E-4992-B262-35EAE9A75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406" y="1226431"/>
            <a:ext cx="2157562" cy="2157562"/>
          </a:xfrm>
          <a:prstGeom prst="rect">
            <a:avLst/>
          </a:prstGeom>
        </p:spPr>
      </p:pic>
      <p:pic>
        <p:nvPicPr>
          <p:cNvPr id="15" name="Picture 14">
            <a:extLst>
              <a:ext uri="{FF2B5EF4-FFF2-40B4-BE49-F238E27FC236}">
                <a16:creationId xmlns:a16="http://schemas.microsoft.com/office/drawing/2014/main" id="{D8DEA10A-E723-43C5-B85D-BECD28150F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344559" y="3328807"/>
            <a:ext cx="3560820" cy="2491431"/>
          </a:xfrm>
          <a:prstGeom prst="rect">
            <a:avLst/>
          </a:prstGeom>
          <a:ln w="38100">
            <a:solidFill>
              <a:srgbClr val="583494"/>
            </a:solidFill>
          </a:ln>
        </p:spPr>
      </p:pic>
      <p:pic>
        <p:nvPicPr>
          <p:cNvPr id="14" name="Picture 13">
            <a:extLst>
              <a:ext uri="{FF2B5EF4-FFF2-40B4-BE49-F238E27FC236}">
                <a16:creationId xmlns:a16="http://schemas.microsoft.com/office/drawing/2014/main" id="{4DD16AE5-EDD7-4B1A-8598-20712A5DD4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252802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BE8F9F-885D-43F8-B3EA-A0FADEAA64CE}"/>
              </a:ext>
            </a:extLst>
          </p:cNvPr>
          <p:cNvSpPr/>
          <p:nvPr/>
        </p:nvSpPr>
        <p:spPr>
          <a:xfrm>
            <a:off x="-1" y="257067"/>
            <a:ext cx="12597353" cy="6178437"/>
          </a:xfrm>
          <a:prstGeom prst="rect">
            <a:avLst/>
          </a:prstGeom>
          <a:blipFill dpi="0" rotWithShape="1">
            <a:blip r:embed="rId3">
              <a:alphaModFix amt="9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
            <a:extLst>
              <a:ext uri="{FF2B5EF4-FFF2-40B4-BE49-F238E27FC236}">
                <a16:creationId xmlns:a16="http://schemas.microsoft.com/office/drawing/2014/main" id="{0EA15D9C-5717-4324-92F7-E2EC28AEED9A}"/>
              </a:ext>
            </a:extLst>
          </p:cNvPr>
          <p:cNvSpPr>
            <a:spLocks noChangeArrowheads="1"/>
          </p:cNvSpPr>
          <p:nvPr/>
        </p:nvSpPr>
        <p:spPr bwMode="auto">
          <a:xfrm>
            <a:off x="405353" y="45342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9B8E6A89-A5E8-4D75-8965-0A9FC1F190F4}"/>
              </a:ext>
            </a:extLst>
          </p:cNvPr>
          <p:cNvSpPr/>
          <p:nvPr/>
        </p:nvSpPr>
        <p:spPr>
          <a:xfrm>
            <a:off x="0" y="6145144"/>
            <a:ext cx="12192000" cy="834660"/>
          </a:xfrm>
          <a:prstGeom prst="rect">
            <a:avLst/>
          </a:prstGeom>
          <a:solidFill>
            <a:srgbClr val="583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DFFBBBC-FCA3-45E6-AA7E-99931E62F9DA}"/>
              </a:ext>
            </a:extLst>
          </p:cNvPr>
          <p:cNvSpPr txBox="1"/>
          <p:nvPr/>
        </p:nvSpPr>
        <p:spPr>
          <a:xfrm>
            <a:off x="282804" y="256032"/>
            <a:ext cx="7897180" cy="707886"/>
          </a:xfrm>
          <a:prstGeom prst="rect">
            <a:avLst/>
          </a:prstGeom>
          <a:noFill/>
        </p:spPr>
        <p:txBody>
          <a:bodyPr wrap="square" rtlCol="0">
            <a:spAutoFit/>
          </a:bodyPr>
          <a:lstStyle/>
          <a:p>
            <a:r>
              <a:rPr lang="en-US" sz="4000" b="1" dirty="0">
                <a:solidFill>
                  <a:srgbClr val="583494"/>
                </a:solidFill>
                <a:latin typeface="Gotham Bold" pitchFamily="50" charset="0"/>
                <a:cs typeface="Gotham Bold" pitchFamily="50" charset="0"/>
              </a:rPr>
              <a:t>What is epilepsy?</a:t>
            </a:r>
          </a:p>
        </p:txBody>
      </p:sp>
      <p:sp>
        <p:nvSpPr>
          <p:cNvPr id="3" name="TextBox 2">
            <a:extLst>
              <a:ext uri="{FF2B5EF4-FFF2-40B4-BE49-F238E27FC236}">
                <a16:creationId xmlns:a16="http://schemas.microsoft.com/office/drawing/2014/main" id="{110815F5-95F7-4BE8-9799-032DD0F257A9}"/>
              </a:ext>
            </a:extLst>
          </p:cNvPr>
          <p:cNvSpPr txBox="1"/>
          <p:nvPr/>
        </p:nvSpPr>
        <p:spPr>
          <a:xfrm>
            <a:off x="282804" y="1107353"/>
            <a:ext cx="6636470" cy="830997"/>
          </a:xfrm>
          <a:prstGeom prst="rect">
            <a:avLst/>
          </a:prstGeom>
          <a:noFill/>
        </p:spPr>
        <p:txBody>
          <a:bodyPr wrap="square" rtlCol="0">
            <a:spAutoFit/>
          </a:bodyPr>
          <a:lstStyle/>
          <a:p>
            <a:r>
              <a:rPr lang="en-US" sz="2400" b="1" dirty="0">
                <a:solidFill>
                  <a:srgbClr val="C00000"/>
                </a:solidFill>
                <a:latin typeface="Gotham Book" pitchFamily="50" charset="0"/>
                <a:cs typeface="Gotham Book" pitchFamily="50" charset="0"/>
              </a:rPr>
              <a:t>Epilepsy </a:t>
            </a:r>
            <a:r>
              <a:rPr lang="en-US" sz="2400" dirty="0">
                <a:solidFill>
                  <a:srgbClr val="583494"/>
                </a:solidFill>
                <a:latin typeface="Gotham Book" pitchFamily="50" charset="0"/>
                <a:cs typeface="Gotham Book" pitchFamily="50" charset="0"/>
              </a:rPr>
              <a:t>is a medical condition that causes someone to have seizures. </a:t>
            </a:r>
          </a:p>
        </p:txBody>
      </p:sp>
      <p:sp>
        <p:nvSpPr>
          <p:cNvPr id="7" name="Rectangle 6">
            <a:extLst>
              <a:ext uri="{FF2B5EF4-FFF2-40B4-BE49-F238E27FC236}">
                <a16:creationId xmlns:a16="http://schemas.microsoft.com/office/drawing/2014/main" id="{754D34D0-2CE1-4A82-A8B8-DD78C89BDEB2}"/>
              </a:ext>
            </a:extLst>
          </p:cNvPr>
          <p:cNvSpPr/>
          <p:nvPr/>
        </p:nvSpPr>
        <p:spPr>
          <a:xfrm>
            <a:off x="282804" y="2236899"/>
            <a:ext cx="5304337" cy="707886"/>
          </a:xfrm>
          <a:prstGeom prst="rect">
            <a:avLst/>
          </a:prstGeom>
        </p:spPr>
        <p:txBody>
          <a:bodyPr wrap="none">
            <a:spAutoFit/>
          </a:bodyPr>
          <a:lstStyle/>
          <a:p>
            <a:r>
              <a:rPr lang="en-US" sz="4000" b="1" dirty="0">
                <a:solidFill>
                  <a:srgbClr val="583494"/>
                </a:solidFill>
                <a:latin typeface="Gotham Bold" pitchFamily="50" charset="0"/>
                <a:cs typeface="Gotham Bold" pitchFamily="50" charset="0"/>
              </a:rPr>
              <a:t>Who has epilepsy?</a:t>
            </a:r>
          </a:p>
        </p:txBody>
      </p:sp>
      <p:sp>
        <p:nvSpPr>
          <p:cNvPr id="8" name="Rectangle 7">
            <a:extLst>
              <a:ext uri="{FF2B5EF4-FFF2-40B4-BE49-F238E27FC236}">
                <a16:creationId xmlns:a16="http://schemas.microsoft.com/office/drawing/2014/main" id="{28E9EA14-751B-4EB2-BB2A-9922ABAD83E7}"/>
              </a:ext>
            </a:extLst>
          </p:cNvPr>
          <p:cNvSpPr/>
          <p:nvPr/>
        </p:nvSpPr>
        <p:spPr>
          <a:xfrm>
            <a:off x="282804" y="3029165"/>
            <a:ext cx="11388412" cy="2677656"/>
          </a:xfrm>
          <a:prstGeom prst="rect">
            <a:avLst/>
          </a:prstGeom>
        </p:spPr>
        <p:txBody>
          <a:bodyPr wrap="square">
            <a:spAutoFit/>
          </a:bodyPr>
          <a:lstStyle/>
          <a:p>
            <a:r>
              <a:rPr lang="en-US" sz="2400" b="1" dirty="0">
                <a:solidFill>
                  <a:srgbClr val="C00000"/>
                </a:solidFill>
                <a:latin typeface="Gotham Book" pitchFamily="50" charset="0"/>
                <a:cs typeface="Gotham Book" pitchFamily="50" charset="0"/>
              </a:rPr>
              <a:t>ANYONE</a:t>
            </a:r>
            <a:r>
              <a:rPr lang="en-US" sz="2400" dirty="0">
                <a:solidFill>
                  <a:srgbClr val="7030A0"/>
                </a:solidFill>
                <a:latin typeface="Gotham Book" pitchFamily="50" charset="0"/>
                <a:cs typeface="Gotham Book" pitchFamily="50" charset="0"/>
              </a:rPr>
              <a:t> </a:t>
            </a:r>
            <a:r>
              <a:rPr lang="en-US" sz="2400" dirty="0">
                <a:solidFill>
                  <a:srgbClr val="583494"/>
                </a:solidFill>
                <a:latin typeface="Gotham Book" pitchFamily="50" charset="0"/>
                <a:cs typeface="Gotham Book" pitchFamily="50" charset="0"/>
              </a:rPr>
              <a:t>can have epilepsy.</a:t>
            </a:r>
          </a:p>
          <a:p>
            <a:endParaRPr lang="en-US" sz="2400" dirty="0">
              <a:solidFill>
                <a:srgbClr val="583494"/>
              </a:solidFill>
              <a:latin typeface="Gotham Book" pitchFamily="50" charset="0"/>
              <a:cs typeface="Gotham Book" pitchFamily="50" charset="0"/>
            </a:endParaRPr>
          </a:p>
          <a:p>
            <a:r>
              <a:rPr lang="en-US" sz="2400" b="1" dirty="0">
                <a:solidFill>
                  <a:srgbClr val="583494"/>
                </a:solidFill>
                <a:latin typeface="Gotham Book" pitchFamily="50" charset="0"/>
                <a:cs typeface="Gotham Book" pitchFamily="50" charset="0"/>
              </a:rPr>
              <a:t>65 million people </a:t>
            </a:r>
            <a:r>
              <a:rPr lang="en-US" sz="2400" dirty="0">
                <a:solidFill>
                  <a:srgbClr val="583494"/>
                </a:solidFill>
                <a:latin typeface="Gotham Book" pitchFamily="50" charset="0"/>
                <a:cs typeface="Gotham Book" pitchFamily="50" charset="0"/>
              </a:rPr>
              <a:t>around the world have epilepsy.</a:t>
            </a:r>
          </a:p>
          <a:p>
            <a:endParaRPr lang="en-US" sz="2400" dirty="0">
              <a:solidFill>
                <a:srgbClr val="583494"/>
              </a:solidFill>
              <a:latin typeface="Gotham Book" pitchFamily="50" charset="0"/>
              <a:cs typeface="Gotham Book" pitchFamily="50" charset="0"/>
            </a:endParaRPr>
          </a:p>
          <a:p>
            <a:r>
              <a:rPr lang="en-US" sz="2400" b="1" dirty="0">
                <a:solidFill>
                  <a:srgbClr val="583494"/>
                </a:solidFill>
                <a:latin typeface="Gotham Book" pitchFamily="50" charset="0"/>
                <a:cs typeface="Gotham Book" pitchFamily="50" charset="0"/>
              </a:rPr>
              <a:t>Almost half a million kids </a:t>
            </a:r>
            <a:r>
              <a:rPr lang="en-US" sz="2400" dirty="0">
                <a:solidFill>
                  <a:srgbClr val="583494"/>
                </a:solidFill>
                <a:latin typeface="Gotham Book" pitchFamily="50" charset="0"/>
                <a:cs typeface="Gotham Book" pitchFamily="50" charset="0"/>
              </a:rPr>
              <a:t>in the United States have epilepsy.</a:t>
            </a:r>
          </a:p>
          <a:p>
            <a:endParaRPr lang="en-US" sz="2400" dirty="0">
              <a:solidFill>
                <a:srgbClr val="583494"/>
              </a:solidFill>
              <a:latin typeface="Gotham Book" pitchFamily="50" charset="0"/>
              <a:cs typeface="Gotham Book" pitchFamily="50" charset="0"/>
            </a:endParaRPr>
          </a:p>
          <a:p>
            <a:r>
              <a:rPr lang="en-US" sz="2400" b="1" dirty="0">
                <a:solidFill>
                  <a:srgbClr val="583494"/>
                </a:solidFill>
                <a:latin typeface="Gotham Book" pitchFamily="50" charset="0"/>
                <a:cs typeface="Gotham Book" pitchFamily="50" charset="0"/>
              </a:rPr>
              <a:t>1 in 26 people </a:t>
            </a:r>
            <a:r>
              <a:rPr lang="en-US" sz="2400" dirty="0">
                <a:solidFill>
                  <a:srgbClr val="583494"/>
                </a:solidFill>
                <a:latin typeface="Gotham Book" pitchFamily="50" charset="0"/>
                <a:cs typeface="Gotham Book" pitchFamily="50" charset="0"/>
              </a:rPr>
              <a:t>will have epilepsy during their lifetime.</a:t>
            </a:r>
          </a:p>
        </p:txBody>
      </p:sp>
      <p:pic>
        <p:nvPicPr>
          <p:cNvPr id="12" name="Picture 2" descr="https://www.epilepsy.com/sites/core/files/upload/image/mega-menu-learn.jpg">
            <a:extLst>
              <a:ext uri="{FF2B5EF4-FFF2-40B4-BE49-F238E27FC236}">
                <a16:creationId xmlns:a16="http://schemas.microsoft.com/office/drawing/2014/main" id="{555B4190-086F-48FA-BBF4-8FA9018C9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9984" y="701375"/>
            <a:ext cx="2793476" cy="2793476"/>
          </a:xfrm>
          <a:prstGeom prst="rect">
            <a:avLst/>
          </a:prstGeom>
          <a:noFill/>
          <a:ln w="57150">
            <a:solidFill>
              <a:srgbClr val="583494"/>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2E95C1A-B11B-4090-BA17-7F5669541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294" y="6244199"/>
            <a:ext cx="2206065" cy="583958"/>
          </a:xfrm>
          <a:prstGeom prst="rect">
            <a:avLst/>
          </a:prstGeom>
        </p:spPr>
      </p:pic>
    </p:spTree>
    <p:extLst>
      <p:ext uri="{BB962C8B-B14F-4D97-AF65-F5344CB8AC3E}">
        <p14:creationId xmlns:p14="http://schemas.microsoft.com/office/powerpoint/2010/main" val="726639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493B37E73F4B41A120C67CE8EDD960" ma:contentTypeVersion="13" ma:contentTypeDescription="Create a new document." ma:contentTypeScope="" ma:versionID="e54c6953cff267ebbcde01cca2a97876">
  <xsd:schema xmlns:xsd="http://www.w3.org/2001/XMLSchema" xmlns:xs="http://www.w3.org/2001/XMLSchema" xmlns:p="http://schemas.microsoft.com/office/2006/metadata/properties" xmlns:ns2="d53f1088-0018-46b4-9af7-43a2aae493ae" xmlns:ns3="a36186a6-0b8d-4d2a-bc85-a53bd89c6a68" targetNamespace="http://schemas.microsoft.com/office/2006/metadata/properties" ma:root="true" ma:fieldsID="23ab72808611f2bd30d85ebf36047458" ns2:_="" ns3:_="">
    <xsd:import namespace="d53f1088-0018-46b4-9af7-43a2aae493ae"/>
    <xsd:import namespace="a36186a6-0b8d-4d2a-bc85-a53bd89c6a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3f1088-0018-46b4-9af7-43a2aae493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6186a6-0b8d-4d2a-bc85-a53bd89c6a6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62B679-ED43-4340-9FB8-1C31CA0D83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3f1088-0018-46b4-9af7-43a2aae493ae"/>
    <ds:schemaRef ds:uri="a36186a6-0b8d-4d2a-bc85-a53bd89c6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4B08D6-B525-4650-BBC9-F4107FE51FCF}">
  <ds:schemaRefs>
    <ds:schemaRef ds:uri="http://schemas.microsoft.com/sharepoint/v3/contenttype/forms"/>
  </ds:schemaRefs>
</ds:datastoreItem>
</file>

<file path=customXml/itemProps3.xml><?xml version="1.0" encoding="utf-8"?>
<ds:datastoreItem xmlns:ds="http://schemas.openxmlformats.org/officeDocument/2006/customXml" ds:itemID="{AC2C573C-4BCA-4EF0-B1C9-33E1842E0858}">
  <ds:schemaRefs>
    <ds:schemaRef ds:uri="http://purl.org/dc/terms/"/>
    <ds:schemaRef ds:uri="http://purl.org/dc/elements/1.1/"/>
    <ds:schemaRef ds:uri="a36186a6-0b8d-4d2a-bc85-a53bd89c6a68"/>
    <ds:schemaRef ds:uri="d53f1088-0018-46b4-9af7-43a2aae493ae"/>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8552</TotalTime>
  <Words>1960</Words>
  <Application>Microsoft Office PowerPoint</Application>
  <PresentationFormat>Widescreen</PresentationFormat>
  <Paragraphs>231</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Abadi</vt:lpstr>
      <vt:lpstr>Aldhabi</vt:lpstr>
      <vt:lpstr>Arial</vt:lpstr>
      <vt:lpstr>Calibri</vt:lpstr>
      <vt:lpstr>Calibri Light</vt:lpstr>
      <vt:lpstr>Comic Sans MS</vt:lpstr>
      <vt:lpstr>Gotham Bold</vt:lpstr>
      <vt:lpstr>Gotham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Kiriakopoulos, Elaine</dc:creator>
  <cp:lastModifiedBy>Shannon Waid</cp:lastModifiedBy>
  <cp:revision>148</cp:revision>
  <dcterms:created xsi:type="dcterms:W3CDTF">2019-03-08T19:21:48Z</dcterms:created>
  <dcterms:modified xsi:type="dcterms:W3CDTF">2022-10-26T14:44:46Z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0x01010055493B37E73F4B41A120C67CE8EDD960</vt:lpwstr>
  </property>
</Properties>
</file>